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png"/>
  <Override PartName="/ppt/media/image32.jpg" ContentType="image/png"/>
  <Override PartName="/ppt/media/image33.jpg" ContentType="image/png"/>
  <Override PartName="/ppt/media/image34.jpg" ContentType="image/png"/>
  <Override PartName="/ppt/media/image3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1.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17" r:id="rId2"/>
    <p:sldId id="2520" r:id="rId3"/>
    <p:sldId id="2524" r:id="rId4"/>
    <p:sldId id="2518" r:id="rId5"/>
    <p:sldId id="2525" r:id="rId6"/>
    <p:sldId id="352" r:id="rId7"/>
    <p:sldId id="1601" r:id="rId8"/>
    <p:sldId id="863" r:id="rId9"/>
    <p:sldId id="276" r:id="rId10"/>
    <p:sldId id="1604" r:id="rId11"/>
    <p:sldId id="875" r:id="rId12"/>
    <p:sldId id="2147471199" r:id="rId13"/>
    <p:sldId id="2147471216" r:id="rId14"/>
    <p:sldId id="274" r:id="rId15"/>
    <p:sldId id="2147471224" r:id="rId16"/>
    <p:sldId id="275" r:id="rId17"/>
    <p:sldId id="2147471225" r:id="rId18"/>
    <p:sldId id="21474712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394071867925951E-2"/>
          <c:y val="5.7509229021723694E-2"/>
          <c:w val="0.94147202394093266"/>
          <c:h val="0.52913410047678855"/>
        </c:manualLayout>
      </c:layout>
      <c:barChart>
        <c:barDir val="col"/>
        <c:grouping val="stacked"/>
        <c:varyColors val="0"/>
        <c:ser>
          <c:idx val="0"/>
          <c:order val="0"/>
          <c:tx>
            <c:strRef>
              <c:f>Sheet1!$B$8</c:f>
              <c:strCache>
                <c:ptCount val="1"/>
              </c:strCache>
            </c:strRef>
          </c:tx>
          <c:spPr>
            <a:solidFill>
              <a:schemeClr val="accent6">
                <a:lumMod val="75000"/>
              </a:schemeClr>
            </a:solidFill>
            <a:ln>
              <a:noFill/>
            </a:ln>
            <a:effectLst/>
          </c:spPr>
          <c:invertIfNegative val="0"/>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Sheet1!$C$8:$H$8</c:f>
              <c:numCache>
                <c:formatCode>General</c:formatCode>
                <c:ptCount val="6"/>
                <c:pt idx="0">
                  <c:v>0</c:v>
                </c:pt>
                <c:pt idx="1">
                  <c:v>1</c:v>
                </c:pt>
                <c:pt idx="2">
                  <c:v>0</c:v>
                </c:pt>
                <c:pt idx="3">
                  <c:v>2</c:v>
                </c:pt>
                <c:pt idx="4">
                  <c:v>0</c:v>
                </c:pt>
                <c:pt idx="5">
                  <c:v>3</c:v>
                </c:pt>
              </c:numCache>
            </c:numRef>
          </c:val>
          <c:extLst>
            <c:ext xmlns:c16="http://schemas.microsoft.com/office/drawing/2014/chart" uri="{C3380CC4-5D6E-409C-BE32-E72D297353CC}">
              <c16:uniqueId val="{00000000-F646-4F65-A670-7533A47725D3}"/>
            </c:ext>
          </c:extLst>
        </c:ser>
        <c:dLbls>
          <c:showLegendKey val="0"/>
          <c:showVal val="0"/>
          <c:showCatName val="0"/>
          <c:showSerName val="0"/>
          <c:showPercent val="0"/>
          <c:showBubbleSize val="0"/>
        </c:dLbls>
        <c:gapWidth val="150"/>
        <c:overlap val="100"/>
        <c:axId val="834032271"/>
        <c:axId val="322922175"/>
      </c:barChart>
      <c:catAx>
        <c:axId val="834032271"/>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eiryo UI" panose="020B0604030504040204" pitchFamily="34" charset="-128"/>
                <a:ea typeface="Meiryo UI" panose="020B0604030504040204" pitchFamily="34" charset="-128"/>
                <a:cs typeface="+mn-cs"/>
              </a:defRPr>
            </a:pPr>
            <a:endParaRPr lang="en-US"/>
          </a:p>
        </c:txPr>
        <c:crossAx val="322922175"/>
        <c:crosses val="autoZero"/>
        <c:auto val="1"/>
        <c:lblAlgn val="ctr"/>
        <c:lblOffset val="100"/>
        <c:noMultiLvlLbl val="0"/>
      </c:catAx>
      <c:valAx>
        <c:axId val="322922175"/>
        <c:scaling>
          <c:orientation val="minMax"/>
          <c:max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34" charset="-128"/>
                <a:ea typeface="Meiryo UI" panose="020B0604030504040204" pitchFamily="34" charset="-128"/>
                <a:cs typeface="+mn-cs"/>
              </a:defRPr>
            </a:pPr>
            <a:endParaRPr lang="en-US"/>
          </a:p>
        </c:txPr>
        <c:crossAx val="8340322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eiryo UI" panose="020B0604030504040204" pitchFamily="34" charset="-128"/>
          <a:ea typeface="Meiryo UI" panose="020B0604030504040204" pitchFamily="34" charset="-128"/>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394019672774549E-2"/>
          <c:y val="0.10699960071034631"/>
          <c:w val="0.8787157649743661"/>
          <c:h val="0.57084088513728315"/>
        </c:manualLayout>
      </c:layout>
      <c:barChart>
        <c:barDir val="col"/>
        <c:grouping val="stacked"/>
        <c:varyColors val="0"/>
        <c:ser>
          <c:idx val="0"/>
          <c:order val="0"/>
          <c:tx>
            <c:strRef>
              <c:f>Sheet1!$B$8</c:f>
              <c:strCache>
                <c:ptCount val="1"/>
                <c:pt idx="0">
                  <c:v>SCBU</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Sheet1!$C$8:$H$8</c:f>
              <c:numCache>
                <c:formatCode>General</c:formatCode>
                <c:ptCount val="6"/>
                <c:pt idx="0">
                  <c:v>5</c:v>
                </c:pt>
                <c:pt idx="1">
                  <c:v>11</c:v>
                </c:pt>
                <c:pt idx="2">
                  <c:v>0</c:v>
                </c:pt>
                <c:pt idx="3">
                  <c:v>2</c:v>
                </c:pt>
                <c:pt idx="4">
                  <c:v>7</c:v>
                </c:pt>
                <c:pt idx="5">
                  <c:v>13</c:v>
                </c:pt>
              </c:numCache>
            </c:numRef>
          </c:val>
          <c:extLst>
            <c:ext xmlns:c16="http://schemas.microsoft.com/office/drawing/2014/chart" uri="{C3380CC4-5D6E-409C-BE32-E72D297353CC}">
              <c16:uniqueId val="{00000000-789B-4B83-839C-B6B213F80DA8}"/>
            </c:ext>
          </c:extLst>
        </c:ser>
        <c:ser>
          <c:idx val="1"/>
          <c:order val="1"/>
          <c:tx>
            <c:strRef>
              <c:f>Sheet1!$B$9</c:f>
              <c:strCache>
                <c:ptCount val="1"/>
                <c:pt idx="0">
                  <c:v>ISBD</c:v>
                </c:pt>
              </c:strCache>
            </c:strRef>
          </c:tx>
          <c:spPr>
            <a:solidFill>
              <a:schemeClr val="tx2">
                <a:lumMod val="60000"/>
                <a:lumOff val="40000"/>
              </a:schemeClr>
            </a:solidFill>
            <a:ln>
              <a:noFill/>
            </a:ln>
            <a:effectLst/>
          </c:spPr>
          <c:invertIfNegative val="0"/>
          <c:dLbls>
            <c:dLbl>
              <c:idx val="1"/>
              <c:layout>
                <c:manualLayout>
                  <c:x val="-2.116153146836367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9B-4B83-839C-B6B213F80DA8}"/>
                </c:ext>
              </c:extLst>
            </c:dLbl>
            <c:dLbl>
              <c:idx val="3"/>
              <c:delete val="1"/>
              <c:extLst>
                <c:ext xmlns:c15="http://schemas.microsoft.com/office/drawing/2012/chart" uri="{CE6537A1-D6FC-4f65-9D91-7224C49458BB}"/>
                <c:ext xmlns:c16="http://schemas.microsoft.com/office/drawing/2014/chart" uri="{C3380CC4-5D6E-409C-BE32-E72D297353CC}">
                  <c16:uniqueId val="{00000002-789B-4B83-839C-B6B213F80DA8}"/>
                </c:ext>
              </c:extLst>
            </c:dLbl>
            <c:dLbl>
              <c:idx val="5"/>
              <c:layout>
                <c:manualLayout>
                  <c:x val="-2.750999090887278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89B-4B83-839C-B6B213F80DA8}"/>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Sheet1!$C$9:$H$9</c:f>
              <c:numCache>
                <c:formatCode>General</c:formatCode>
                <c:ptCount val="6"/>
                <c:pt idx="0">
                  <c:v>1</c:v>
                </c:pt>
                <c:pt idx="1">
                  <c:v>1</c:v>
                </c:pt>
                <c:pt idx="2">
                  <c:v>0</c:v>
                </c:pt>
                <c:pt idx="3">
                  <c:v>0</c:v>
                </c:pt>
                <c:pt idx="4">
                  <c:v>1</c:v>
                </c:pt>
                <c:pt idx="5">
                  <c:v>1</c:v>
                </c:pt>
              </c:numCache>
            </c:numRef>
          </c:val>
          <c:extLst>
            <c:ext xmlns:c16="http://schemas.microsoft.com/office/drawing/2014/chart" uri="{C3380CC4-5D6E-409C-BE32-E72D297353CC}">
              <c16:uniqueId val="{00000004-789B-4B83-839C-B6B213F80DA8}"/>
            </c:ext>
          </c:extLst>
        </c:ser>
        <c:ser>
          <c:idx val="2"/>
          <c:order val="2"/>
          <c:tx>
            <c:strRef>
              <c:f>Sheet1!$B$10</c:f>
              <c:strCache>
                <c:ptCount val="1"/>
                <c:pt idx="0">
                  <c:v>VSBU</c:v>
                </c:pt>
              </c:strCache>
            </c:strRef>
          </c:tx>
          <c:spPr>
            <a:solidFill>
              <a:srgbClr val="92D05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789B-4B83-839C-B6B213F80DA8}"/>
                </c:ext>
              </c:extLst>
            </c:dLbl>
            <c:dLbl>
              <c:idx val="3"/>
              <c:delete val="1"/>
              <c:extLst>
                <c:ext xmlns:c15="http://schemas.microsoft.com/office/drawing/2012/chart" uri="{CE6537A1-D6FC-4f65-9D91-7224C49458BB}"/>
                <c:ext xmlns:c16="http://schemas.microsoft.com/office/drawing/2014/chart" uri="{C3380CC4-5D6E-409C-BE32-E72D297353CC}">
                  <c16:uniqueId val="{00000006-789B-4B83-839C-B6B213F80DA8}"/>
                </c:ext>
              </c:extLst>
            </c:dLbl>
            <c:dLbl>
              <c:idx val="4"/>
              <c:delete val="1"/>
              <c:extLst>
                <c:ext xmlns:c15="http://schemas.microsoft.com/office/drawing/2012/chart" uri="{CE6537A1-D6FC-4f65-9D91-7224C49458BB}"/>
                <c:ext xmlns:c16="http://schemas.microsoft.com/office/drawing/2014/chart" uri="{C3380CC4-5D6E-409C-BE32-E72D297353CC}">
                  <c16:uniqueId val="{00000007-789B-4B83-839C-B6B213F80DA8}"/>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Sheet1!$C$10:$H$10</c:f>
              <c:numCache>
                <c:formatCode>General</c:formatCode>
                <c:ptCount val="6"/>
                <c:pt idx="0">
                  <c:v>0</c:v>
                </c:pt>
                <c:pt idx="1">
                  <c:v>3</c:v>
                </c:pt>
                <c:pt idx="2">
                  <c:v>0</c:v>
                </c:pt>
                <c:pt idx="3">
                  <c:v>0</c:v>
                </c:pt>
                <c:pt idx="4">
                  <c:v>0</c:v>
                </c:pt>
                <c:pt idx="5">
                  <c:v>3</c:v>
                </c:pt>
              </c:numCache>
            </c:numRef>
          </c:val>
          <c:extLst>
            <c:ext xmlns:c16="http://schemas.microsoft.com/office/drawing/2014/chart" uri="{C3380CC4-5D6E-409C-BE32-E72D297353CC}">
              <c16:uniqueId val="{00000008-789B-4B83-839C-B6B213F80DA8}"/>
            </c:ext>
          </c:extLst>
        </c:ser>
        <c:dLbls>
          <c:showLegendKey val="0"/>
          <c:showVal val="0"/>
          <c:showCatName val="0"/>
          <c:showSerName val="0"/>
          <c:showPercent val="0"/>
          <c:showBubbleSize val="0"/>
        </c:dLbls>
        <c:gapWidth val="68"/>
        <c:overlap val="100"/>
        <c:axId val="834032271"/>
        <c:axId val="322922175"/>
      </c:barChart>
      <c:catAx>
        <c:axId val="834032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crossAx val="322922175"/>
        <c:crosses val="autoZero"/>
        <c:auto val="1"/>
        <c:lblAlgn val="ctr"/>
        <c:lblOffset val="100"/>
        <c:noMultiLvlLbl val="0"/>
      </c:catAx>
      <c:valAx>
        <c:axId val="322922175"/>
        <c:scaling>
          <c:orientation val="minMax"/>
          <c:max val="2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eiryo" panose="020B0604030504040204" pitchFamily="34" charset="-128"/>
                <a:ea typeface="Meiryo" panose="020B0604030504040204" pitchFamily="34" charset="-128"/>
                <a:cs typeface="+mn-cs"/>
              </a:defRPr>
            </a:pPr>
            <a:endParaRPr lang="en-US"/>
          </a:p>
        </c:txPr>
        <c:crossAx val="834032271"/>
        <c:crosses val="autoZero"/>
        <c:crossBetween val="between"/>
        <c:majorUnit val="5"/>
      </c:valAx>
      <c:spPr>
        <a:noFill/>
        <a:ln w="25400">
          <a:noFill/>
        </a:ln>
        <a:effectLst/>
      </c:spPr>
    </c:plotArea>
    <c:legend>
      <c:legendPos val="t"/>
      <c:layout>
        <c:manualLayout>
          <c:xMode val="edge"/>
          <c:yMode val="edge"/>
          <c:x val="0.31655734875003666"/>
          <c:y val="0"/>
          <c:w val="0.31829975925841997"/>
          <c:h val="0.1791975241277954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Meiryo" panose="020B0604030504040204" pitchFamily="34" charset="-128"/>
          <a:ea typeface="Meiryo" panose="020B0604030504040204" pitchFamily="34" charset="-128"/>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6DB40-4D1C-4322-8119-79D0F4F7B488}"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81391-52F6-41EC-8F3D-90451E8BA739}" type="slidenum">
              <a:rPr lang="en-US" smtClean="0"/>
              <a:t>‹#›</a:t>
            </a:fld>
            <a:endParaRPr lang="en-US"/>
          </a:p>
        </p:txBody>
      </p:sp>
    </p:spTree>
    <p:extLst>
      <p:ext uri="{BB962C8B-B14F-4D97-AF65-F5344CB8AC3E}">
        <p14:creationId xmlns:p14="http://schemas.microsoft.com/office/powerpoint/2010/main" val="334312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業務・工程で多くのデータの収集・蓄積はできている状況ですが、</a:t>
            </a:r>
            <a:endParaRPr kumimoji="1" lang="en-US" altLang="ja-JP" sz="1200" u="none" dirty="0">
              <a:effectLst>
                <a:outerShdw blurRad="38100" dist="38100" dir="2700000" algn="tl">
                  <a:srgbClr val="000000"/>
                </a:outerShdw>
              </a:effectLst>
              <a:latin typeface="Meiryo UI" panose="020B0604030504040204" pitchFamily="50" charset="-128"/>
              <a:ea typeface="Meiryo UI" panose="020B0604030504040204" pitchFamily="50" charset="-128"/>
            </a:endParaRPr>
          </a:p>
          <a:p>
            <a:r>
              <a:rPr kumimoji="1" lang="ja-JP" altLang="en-US" u="none" dirty="0"/>
              <a:t>まだ紙による業務が存在するのも事実です。</a:t>
            </a:r>
            <a:endParaRPr kumimoji="1" lang="en-US" altLang="ja-JP" u="none" dirty="0"/>
          </a:p>
          <a:p>
            <a:r>
              <a:rPr kumimoji="1" lang="ja-JP" altLang="en-US" u="none" dirty="0"/>
              <a:t>次の段階である</a:t>
            </a:r>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データによる分析・予測に</a:t>
            </a:r>
            <a:r>
              <a:rPr kumimoji="1" lang="ja-JP" altLang="en-US" u="none" dirty="0"/>
              <a:t>チャレンジしていくためにも、レベル３のブラッシュアップとして</a:t>
            </a:r>
            <a:endParaRPr kumimoji="1" lang="en-US" altLang="ja-JP" u="none" dirty="0"/>
          </a:p>
          <a:p>
            <a:r>
              <a:rPr kumimoji="1" lang="ja-JP" altLang="en-US" u="none" dirty="0"/>
              <a:t>さらなるペーパーレス化にも取り組んで参ります。</a:t>
            </a:r>
            <a:endParaRPr kumimoji="1" lang="en-US" altLang="ja-JP" u="none"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1</a:t>
            </a:fld>
            <a:endParaRPr lang="en-US" dirty="0"/>
          </a:p>
        </p:txBody>
      </p:sp>
    </p:spTree>
    <p:extLst>
      <p:ext uri="{BB962C8B-B14F-4D97-AF65-F5344CB8AC3E}">
        <p14:creationId xmlns:p14="http://schemas.microsoft.com/office/powerpoint/2010/main" val="36537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8287" cy="37242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084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08444" rtl="0" eaLnBrk="1" fontAlgn="auto" latinLnBrk="0" hangingPunct="1">
              <a:lnSpc>
                <a:spcPct val="100000"/>
              </a:lnSpc>
              <a:spcBef>
                <a:spcPts val="0"/>
              </a:spcBef>
              <a:spcAft>
                <a:spcPts val="0"/>
              </a:spcAft>
              <a:buClrTx/>
              <a:buSzTx/>
              <a:buFontTx/>
              <a:buNone/>
              <a:tabLst/>
              <a:defRPr/>
            </a:pPr>
            <a:fld id="{D4C8EBDF-7095-4F87-A03E-6DA6CC40C35F}"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08444"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78085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8287" cy="37242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084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08444" rtl="0" eaLnBrk="1" fontAlgn="auto" latinLnBrk="0" hangingPunct="1">
              <a:lnSpc>
                <a:spcPct val="100000"/>
              </a:lnSpc>
              <a:spcBef>
                <a:spcPts val="0"/>
              </a:spcBef>
              <a:spcAft>
                <a:spcPts val="0"/>
              </a:spcAft>
              <a:buClrTx/>
              <a:buSzTx/>
              <a:buFontTx/>
              <a:buNone/>
              <a:tabLst/>
              <a:defRPr/>
            </a:pPr>
            <a:fld id="{D4C8EBDF-7095-4F87-A03E-6DA6CC40C35F}"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08444"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593998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5EC5-665C-4BD0-B03E-2C4E9AA17AD5}" type="slidenum">
              <a:rPr lang="en-US" smtClean="0"/>
              <a:t>15</a:t>
            </a:fld>
            <a:endParaRPr lang="en-US"/>
          </a:p>
        </p:txBody>
      </p:sp>
    </p:spTree>
    <p:extLst>
      <p:ext uri="{BB962C8B-B14F-4D97-AF65-F5344CB8AC3E}">
        <p14:creationId xmlns:p14="http://schemas.microsoft.com/office/powerpoint/2010/main" val="4462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5EC5-665C-4BD0-B03E-2C4E9AA17AD5}" type="slidenum">
              <a:rPr lang="en-US" smtClean="0"/>
              <a:t>16</a:t>
            </a:fld>
            <a:endParaRPr lang="en-US"/>
          </a:p>
        </p:txBody>
      </p:sp>
    </p:spTree>
    <p:extLst>
      <p:ext uri="{BB962C8B-B14F-4D97-AF65-F5344CB8AC3E}">
        <p14:creationId xmlns:p14="http://schemas.microsoft.com/office/powerpoint/2010/main" val="215187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２つ目のテーマは</a:t>
            </a:r>
            <a:r>
              <a:rPr kumimoji="1" lang="en-US" altLang="ja-JP" b="0" dirty="0">
                <a:latin typeface="Meiryo UI" panose="020B0604030504040204" pitchFamily="50" charset="-128"/>
                <a:ea typeface="Meiryo UI" panose="020B0604030504040204" pitchFamily="50" charset="-128"/>
              </a:rPr>
              <a:t>23</a:t>
            </a:r>
            <a:r>
              <a:rPr kumimoji="1" lang="ja-JP" altLang="en-US" b="0" dirty="0">
                <a:latin typeface="Meiryo UI" panose="020B0604030504040204" pitchFamily="50" charset="-128"/>
                <a:ea typeface="Meiryo UI" panose="020B0604030504040204" pitchFamily="50" charset="-128"/>
              </a:rPr>
              <a:t>年度からの継続取組みである</a:t>
            </a:r>
            <a:r>
              <a:rPr lang="en-US" altLang="ja-JP" sz="1200" dirty="0">
                <a:effectLst>
                  <a:outerShdw blurRad="38100" dist="38100" dir="2700000" algn="tl">
                    <a:srgbClr val="000000"/>
                  </a:outerShdw>
                </a:effectLst>
                <a:latin typeface="Meiryo UI" panose="020B0604030504040204" pitchFamily="50" charset="-128"/>
                <a:ea typeface="Meiryo UI" panose="020B0604030504040204" pitchFamily="50" charset="-128"/>
              </a:rPr>
              <a:t>Smart warehouse management system</a:t>
            </a:r>
            <a:r>
              <a:rPr kumimoji="1" lang="ja-JP" altLang="en-US" dirty="0"/>
              <a:t>です。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b="0" dirty="0">
                <a:latin typeface="Meiryo UI" panose="020B0604030504040204" pitchFamily="50" charset="-128"/>
                <a:ea typeface="Meiryo UI" panose="020B0604030504040204" pitchFamily="50" charset="-128"/>
              </a:rPr>
              <a:t>現在、アウトソース活用で推進していますが、</a:t>
            </a:r>
            <a:r>
              <a:rPr lang="en-US" altLang="ja-JP" sz="1200" b="0" i="0" u="none" strike="noStrike" baseline="0" dirty="0">
                <a:latin typeface="Meiryo UI" panose="020B0604030504040204" pitchFamily="50" charset="-128"/>
                <a:ea typeface="Meiryo UI" panose="020B0604030504040204" pitchFamily="50" charset="-128"/>
              </a:rPr>
              <a:t>QCD</a:t>
            </a:r>
            <a:r>
              <a:rPr lang="ja-JP" altLang="en-US" sz="1200" b="0" i="0" u="none" strike="noStrike" baseline="0" dirty="0">
                <a:latin typeface="Meiryo UI" panose="020B0604030504040204" pitchFamily="50" charset="-128"/>
                <a:ea typeface="Meiryo UI" panose="020B0604030504040204" pitchFamily="50" charset="-128"/>
              </a:rPr>
              <a:t>の向上のため</a:t>
            </a:r>
            <a:r>
              <a:rPr lang="en-US" altLang="ja-JP" sz="1200" b="0" i="0" u="none" strike="noStrike" baseline="0" dirty="0">
                <a:latin typeface="Meiryo UI" panose="020B0604030504040204" pitchFamily="50" charset="-128"/>
                <a:ea typeface="Meiryo UI" panose="020B0604030504040204" pitchFamily="50" charset="-128"/>
              </a:rPr>
              <a:t>ISD</a:t>
            </a:r>
            <a:r>
              <a:rPr lang="ja-JP" altLang="en-US" sz="1200" b="0" i="0" u="none" strike="noStrike" baseline="0" dirty="0">
                <a:latin typeface="Meiryo UI" panose="020B0604030504040204" pitchFamily="50" charset="-128"/>
                <a:ea typeface="Meiryo UI" panose="020B0604030504040204" pitchFamily="50" charset="-128"/>
              </a:rPr>
              <a:t>メンバーを投入していきます。</a:t>
            </a:r>
            <a:endParaRPr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また、</a:t>
            </a:r>
            <a:r>
              <a:rPr kumimoji="1" lang="en-US" altLang="ja-JP" sz="1200" b="0" i="0" u="none" strike="noStrike" baseline="0" dirty="0">
                <a:latin typeface="Meiryo UI" panose="020B0604030504040204" pitchFamily="50" charset="-128"/>
                <a:ea typeface="Meiryo UI" panose="020B0604030504040204" pitchFamily="50" charset="-128"/>
              </a:rPr>
              <a:t>FOSS</a:t>
            </a:r>
            <a:r>
              <a:rPr kumimoji="1" lang="ja-JP" altLang="en-US" sz="1200" b="0" i="0" u="none" strike="noStrike" baseline="0" dirty="0">
                <a:latin typeface="Meiryo UI" panose="020B0604030504040204" pitchFamily="50" charset="-128"/>
                <a:ea typeface="Meiryo UI" panose="020B0604030504040204" pitchFamily="50" charset="-128"/>
              </a:rPr>
              <a:t>システムと</a:t>
            </a:r>
            <a:r>
              <a:rPr kumimoji="1" lang="en-US" altLang="ja-JP" sz="1200" b="0" i="0" u="none" strike="noStrike" baseline="0" dirty="0">
                <a:latin typeface="Meiryo UI" panose="020B0604030504040204" pitchFamily="50" charset="-128"/>
                <a:ea typeface="Meiryo UI" panose="020B0604030504040204" pitchFamily="50" charset="-128"/>
              </a:rPr>
              <a:t>SAP</a:t>
            </a:r>
            <a:r>
              <a:rPr kumimoji="1" lang="ja-JP" altLang="en-US" sz="1200" b="0" i="0" u="none" strike="noStrike" baseline="0" dirty="0">
                <a:latin typeface="Meiryo UI" panose="020B0604030504040204" pitchFamily="50" charset="-128"/>
                <a:ea typeface="Meiryo UI" panose="020B0604030504040204" pitchFamily="50" charset="-128"/>
              </a:rPr>
              <a:t>連携強化によりデータ精度の改善も図っていきます。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そして、関連部門と連携し十分なテストを行い垂直立ち上げで</a:t>
            </a:r>
            <a:r>
              <a:rPr kumimoji="1" lang="en-US" altLang="ja-JP" sz="1200" b="0" i="0" u="none" strike="noStrike" baseline="0" dirty="0">
                <a:latin typeface="Meiryo UI" panose="020B0604030504040204" pitchFamily="50" charset="-128"/>
                <a:ea typeface="Meiryo UI" panose="020B0604030504040204" pitchFamily="50" charset="-128"/>
              </a:rPr>
              <a:t>2nd</a:t>
            </a:r>
            <a:r>
              <a:rPr kumimoji="1" lang="ja-JP" altLang="en-US" sz="1200" b="0" i="0" u="none" strike="noStrike" baseline="0" dirty="0">
                <a:latin typeface="Meiryo UI" panose="020B0604030504040204" pitchFamily="50" charset="-128"/>
                <a:ea typeface="Meiryo UI" panose="020B0604030504040204" pitchFamily="50" charset="-128"/>
              </a:rPr>
              <a:t>ハーフから着実に成果が刈り取れるよう推進していきます。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2</a:t>
            </a:fld>
            <a:endParaRPr lang="en-US" dirty="0"/>
          </a:p>
        </p:txBody>
      </p:sp>
    </p:spTree>
    <p:extLst>
      <p:ext uri="{BB962C8B-B14F-4D97-AF65-F5344CB8AC3E}">
        <p14:creationId xmlns:p14="http://schemas.microsoft.com/office/powerpoint/2010/main" val="32659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今年度の活動計画のまとめです。</a:t>
            </a:r>
            <a:endParaRPr kumimoji="1" lang="en-US" altLang="ja-JP" dirty="0"/>
          </a:p>
          <a:p>
            <a:r>
              <a:rPr kumimoji="1" lang="ja-JP" altLang="en-US" dirty="0"/>
              <a:t>主要テーマに加え、これらの活動を支えるインフラ、情報セキュリティの活動を行っていきます。</a:t>
            </a:r>
            <a:endParaRPr kumimoji="1" lang="en-US" altLang="ja-JP" dirty="0"/>
          </a:p>
          <a:p>
            <a:r>
              <a:rPr kumimoji="1" lang="en-US" altLang="ja-JP" dirty="0"/>
              <a:t>Windows11</a:t>
            </a:r>
            <a:r>
              <a:rPr kumimoji="1" lang="ja-JP" altLang="en-US" dirty="0"/>
              <a:t>へのアップグレード、老朽化</a:t>
            </a:r>
            <a:r>
              <a:rPr kumimoji="1" lang="en-US" altLang="ja-JP" dirty="0"/>
              <a:t>PC</a:t>
            </a:r>
            <a:r>
              <a:rPr kumimoji="1" lang="ja-JP" altLang="en-US" dirty="0"/>
              <a:t>のリプレース完遂、加えてサーバ及びネットワーク環境の改善を行ってまいります。</a:t>
            </a:r>
            <a:endParaRPr kumimoji="1" lang="en-US" altLang="ja-JP" dirty="0"/>
          </a:p>
          <a:p>
            <a:r>
              <a:rPr kumimoji="1" lang="en-US" altLang="ja-JP" dirty="0"/>
              <a:t>ISM</a:t>
            </a:r>
            <a:r>
              <a:rPr kumimoji="1" lang="ja-JP" altLang="en-US" dirty="0"/>
              <a:t>については、</a:t>
            </a:r>
            <a:r>
              <a:rPr lang="ja-JP" altLang="en-US" b="0" i="0" dirty="0">
                <a:solidFill>
                  <a:srgbClr val="3C4043"/>
                </a:solidFill>
                <a:effectLst/>
                <a:latin typeface="Roboto" panose="02000000000000000000" pitchFamily="2" charset="0"/>
              </a:rPr>
              <a:t>研修コースや</a:t>
            </a:r>
            <a:r>
              <a:rPr kumimoji="1" lang="ja-JP" altLang="en-US" dirty="0"/>
              <a:t>各部門向けの</a:t>
            </a:r>
            <a:r>
              <a:rPr lang="ja-JP" altLang="en-US" b="0" i="0" dirty="0">
                <a:solidFill>
                  <a:srgbClr val="3C4043"/>
                </a:solidFill>
                <a:effectLst/>
                <a:latin typeface="Roboto" panose="02000000000000000000" pitchFamily="2" charset="0"/>
              </a:rPr>
              <a:t>トピックを増やして従業員の</a:t>
            </a:r>
            <a:r>
              <a:rPr lang="en-US" altLang="ja-JP" b="0" i="0" dirty="0">
                <a:solidFill>
                  <a:srgbClr val="3C4043"/>
                </a:solidFill>
                <a:effectLst/>
                <a:latin typeface="Roboto" panose="02000000000000000000" pitchFamily="2" charset="0"/>
              </a:rPr>
              <a:t>ISM</a:t>
            </a:r>
            <a:r>
              <a:rPr lang="ja-JP" altLang="en-US" b="0" i="0" dirty="0">
                <a:solidFill>
                  <a:srgbClr val="3C4043"/>
                </a:solidFill>
                <a:effectLst/>
                <a:latin typeface="Roboto" panose="02000000000000000000" pitchFamily="2" charset="0"/>
              </a:rPr>
              <a:t>意識をさらに高める活動を</a:t>
            </a:r>
            <a:r>
              <a:rPr kumimoji="1" lang="ja-JP" altLang="en-US" dirty="0"/>
              <a:t>行ってまいります。</a:t>
            </a:r>
            <a:endParaRPr kumimoji="1" lang="en-US" altLang="ja-JP" dirty="0"/>
          </a:p>
          <a:p>
            <a:endParaRPr kumimoji="1" lang="en-US" altLang="ja-JP" dirty="0"/>
          </a:p>
          <a:p>
            <a:r>
              <a:rPr kumimoji="1" lang="ja-JP" altLang="en-US" dirty="0"/>
              <a:t>また、全ての活動に対して計画時点の合意形成と進捗管理の徹底を強化します。</a:t>
            </a:r>
            <a:endParaRPr kumimoji="1" lang="en-US" altLang="ja-JP" dirty="0"/>
          </a:p>
          <a:p>
            <a:pPr algn="l">
              <a:buFont typeface="+mj-lt"/>
              <a:buNone/>
            </a:pPr>
            <a:r>
              <a:rPr lang="ja-JP" altLang="en-US" b="0" i="0" dirty="0">
                <a:solidFill>
                  <a:srgbClr val="333333"/>
                </a:solidFill>
                <a:effectLst/>
                <a:latin typeface="-apple-system"/>
              </a:rPr>
              <a:t>各関連部門と目標、スコープに齟齬が無いよう</a:t>
            </a:r>
            <a:r>
              <a:rPr kumimoji="1" lang="ja-JP" altLang="en-US" dirty="0"/>
              <a:t>合意をした上で着手し、</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合意したスケジュール順守のための進捗管理を徹底することで手戻りのない</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プロジェクト推進を</a:t>
            </a:r>
            <a:r>
              <a:rPr kumimoji="1" lang="ja-JP" altLang="en-US" dirty="0"/>
              <a:t>実践してまいります。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3</a:t>
            </a:fld>
            <a:endParaRPr lang="en-US" dirty="0"/>
          </a:p>
        </p:txBody>
      </p:sp>
    </p:spTree>
    <p:extLst>
      <p:ext uri="{BB962C8B-B14F-4D97-AF65-F5344CB8AC3E}">
        <p14:creationId xmlns:p14="http://schemas.microsoft.com/office/powerpoint/2010/main" val="69604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4</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5</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3D9F5-3C90-4369-9CBE-C43D848BDA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648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ー 1">
            <a:extLst>
              <a:ext uri="{FF2B5EF4-FFF2-40B4-BE49-F238E27FC236}">
                <a16:creationId xmlns:a16="http://schemas.microsoft.com/office/drawing/2014/main" id="{A6730CB5-82A9-4FE8-837E-B106549763DF}"/>
              </a:ext>
            </a:extLst>
          </p:cNvPr>
          <p:cNvSpPr>
            <a:spLocks noGrp="1" noRot="1" noChangeAspect="1" noChangeArrowheads="1" noTextEdit="1"/>
          </p:cNvSpPr>
          <p:nvPr>
            <p:ph type="sldImg"/>
          </p:nvPr>
        </p:nvSpPr>
        <p:spPr>
          <a:ln/>
        </p:spPr>
      </p:sp>
      <p:sp>
        <p:nvSpPr>
          <p:cNvPr id="5123" name="ノート プレースホルダー 2">
            <a:extLst>
              <a:ext uri="{FF2B5EF4-FFF2-40B4-BE49-F238E27FC236}">
                <a16:creationId xmlns:a16="http://schemas.microsoft.com/office/drawing/2014/main" id="{B1825464-D2C3-4502-9C2A-8751B0A643B9}"/>
              </a:ext>
            </a:extLst>
          </p:cNvPr>
          <p:cNvSpPr>
            <a:spLocks noGrp="1" noChangeArrowheads="1"/>
          </p:cNvSpPr>
          <p:nvPr>
            <p:ph type="body" idx="1"/>
          </p:nvPr>
        </p:nvSpPr>
        <p:spPr>
          <a:noFill/>
        </p:spPr>
        <p:txBody>
          <a:bodyPr/>
          <a:lstStyle/>
          <a:p>
            <a:endParaRPr lang="en-SG" altLang="en-US" dirty="0"/>
          </a:p>
        </p:txBody>
      </p:sp>
      <p:sp>
        <p:nvSpPr>
          <p:cNvPr id="5124" name="スライド番号プレースホルダー 3">
            <a:extLst>
              <a:ext uri="{FF2B5EF4-FFF2-40B4-BE49-F238E27FC236}">
                <a16:creationId xmlns:a16="http://schemas.microsoft.com/office/drawing/2014/main" id="{8C3F54DE-3FA3-45DF-A7DD-E385186160F5}"/>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1356033-E1CA-41F3-9B90-96AC076803A8}" type="slidenum">
              <a:rPr lang="en-SG" altLang="en-US" smtClean="0">
                <a:ea typeface="ＭＳ Ｐゴシック" panose="020B0600070205080204" pitchFamily="50" charset="-128"/>
              </a:rPr>
              <a:pPr>
                <a:spcBef>
                  <a:spcPct val="0"/>
                </a:spcBef>
              </a:pPr>
              <a:t>8</a:t>
            </a:fld>
            <a:endParaRPr lang="en-SG" altLang="en-US">
              <a:ea typeface="ＭＳ Ｐゴシック" panose="020B0600070205080204" pitchFamily="50" charset="-128"/>
            </a:endParaRPr>
          </a:p>
        </p:txBody>
      </p:sp>
    </p:spTree>
    <p:extLst>
      <p:ext uri="{BB962C8B-B14F-4D97-AF65-F5344CB8AC3E}">
        <p14:creationId xmlns:p14="http://schemas.microsoft.com/office/powerpoint/2010/main" val="363017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a:t>
            </a:r>
          </a:p>
          <a:p>
            <a:r>
              <a:rPr lang="en-US" dirty="0"/>
              <a:t>Next is activity 2 for expanding FOSS </a:t>
            </a:r>
          </a:p>
          <a:p>
            <a:r>
              <a:rPr lang="en-US" dirty="0"/>
              <a:t>First FOSS will</a:t>
            </a:r>
            <a:r>
              <a:rPr lang="en-US" baseline="0" dirty="0"/>
              <a:t> link to relevant systems to notify error: we link SAP,HULFT, FOSS,ECN and Weight check</a:t>
            </a:r>
          </a:p>
          <a:p>
            <a:r>
              <a:rPr lang="en-US" baseline="0" dirty="0"/>
              <a:t>To visualization on any device (example: Indication ECN change on </a:t>
            </a:r>
            <a:r>
              <a:rPr lang="en-US" baseline="0" dirty="0" err="1"/>
              <a:t>Pro.Line</a:t>
            </a:r>
            <a:r>
              <a:rPr lang="en-US" baseline="0" dirty="0"/>
              <a:t> PC, HT, Tablet) </a:t>
            </a:r>
          </a:p>
          <a:p>
            <a:r>
              <a:rPr lang="en-US" baseline="0" dirty="0"/>
              <a:t>Second FOSS will link to all existed system, everything connects to enhance management.</a:t>
            </a:r>
          </a:p>
          <a:p>
            <a:r>
              <a:rPr lang="en-US" baseline="0" dirty="0"/>
              <a:t>OK We’ve looked at ACTION  PLAN.</a:t>
            </a:r>
          </a:p>
          <a:p>
            <a:r>
              <a:rPr lang="en-US" baseline="0" dirty="0"/>
              <a:t>Now we’ll move on to DEVELOPMENT PLAN</a:t>
            </a:r>
          </a:p>
        </p:txBody>
      </p:sp>
      <p:sp>
        <p:nvSpPr>
          <p:cNvPr id="4" name="Slide Number Placeholder 3"/>
          <p:cNvSpPr>
            <a:spLocks noGrp="1"/>
          </p:cNvSpPr>
          <p:nvPr>
            <p:ph type="sldNum" sz="quarter" idx="10"/>
          </p:nvPr>
        </p:nvSpPr>
        <p:spPr/>
        <p:txBody>
          <a:bodyPr/>
          <a:lstStyle/>
          <a:p>
            <a:fld id="{C0ADDF96-F112-4332-8FB3-05C94272F418}" type="slidenum">
              <a:rPr lang="en-US" smtClean="0"/>
              <a:t>9</a:t>
            </a:fld>
            <a:endParaRPr lang="en-US"/>
          </a:p>
        </p:txBody>
      </p:sp>
    </p:spTree>
    <p:extLst>
      <p:ext uri="{BB962C8B-B14F-4D97-AF65-F5344CB8AC3E}">
        <p14:creationId xmlns:p14="http://schemas.microsoft.com/office/powerpoint/2010/main" val="221571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1</a:t>
            </a:r>
            <a:r>
              <a:rPr lang="en-US" sz="1000" baseline="30000" dirty="0"/>
              <a:t>st</a:t>
            </a:r>
            <a:r>
              <a:rPr lang="en-US" sz="1000" dirty="0"/>
              <a:t> is </a:t>
            </a:r>
            <a:r>
              <a:rPr lang="en-GB" sz="1000" dirty="0"/>
              <a:t>ROH – HALB – FERT FACTORY STREAMLINE TIGHTEN CONTROL. </a:t>
            </a:r>
          </a:p>
          <a:p>
            <a:r>
              <a:rPr lang="en-GB" sz="1000" dirty="0"/>
              <a:t>Free location master control in MCS, base on that PQC can show a map on smart device to check sampling or urgent part.</a:t>
            </a:r>
          </a:p>
          <a:p>
            <a:r>
              <a:rPr lang="en-GB" sz="1000" dirty="0"/>
              <a:t>In the SMT, </a:t>
            </a:r>
            <a:r>
              <a:rPr lang="en-US" sz="1000" dirty="0"/>
              <a:t>we will</a:t>
            </a:r>
            <a:r>
              <a:rPr lang="en-GB" sz="1000" dirty="0"/>
              <a:t> check part more strictly by character scan.</a:t>
            </a:r>
          </a:p>
          <a:p>
            <a:r>
              <a:rPr lang="en-GB" sz="1000" dirty="0"/>
              <a:t>In DIP process also use barcode part card to scan.</a:t>
            </a:r>
          </a:p>
          <a:p>
            <a:r>
              <a:rPr lang="en-GB" sz="1000" dirty="0"/>
              <a:t>Then we have plan to improve PMG delivery process by input SAP directly.</a:t>
            </a:r>
          </a:p>
          <a:p>
            <a:r>
              <a:rPr lang="en-GB" sz="1000" dirty="0"/>
              <a:t>control Sub &amp; SP Material in FA</a:t>
            </a:r>
          </a:p>
          <a:p>
            <a:r>
              <a:rPr lang="en-GB" sz="1000" dirty="0"/>
              <a:t>Multi Job on Tablet for OQC  &amp; E-Tally control for PSCS</a:t>
            </a:r>
          </a:p>
          <a:p>
            <a:r>
              <a:rPr lang="en-GB" sz="1000" dirty="0"/>
              <a:t>Beside we will reduce Indirect Manual Job By Control PAPVN BOM for FE and PMS.</a:t>
            </a:r>
          </a:p>
          <a:p>
            <a:r>
              <a:rPr lang="en-GB" sz="1000" dirty="0"/>
              <a:t>Control Monthly Post Diff by </a:t>
            </a:r>
            <a:r>
              <a:rPr lang="en-GB" sz="1000" dirty="0" err="1"/>
              <a:t>S.loc</a:t>
            </a:r>
            <a:r>
              <a:rPr lang="en-GB" sz="1000" dirty="0"/>
              <a:t> for ACS, Prod. Line Management base on HR System Data</a:t>
            </a:r>
          </a:p>
          <a:p>
            <a:r>
              <a:rPr lang="en-GB" sz="1000" dirty="0"/>
              <a:t>Stationary control system for BPS.</a:t>
            </a:r>
          </a:p>
          <a:p>
            <a:r>
              <a:rPr lang="en-GB" sz="1000" dirty="0"/>
              <a:t>researching technology – Towards smart factory </a:t>
            </a:r>
          </a:p>
          <a:p>
            <a:r>
              <a:rPr lang="en-GB" sz="1000" dirty="0"/>
              <a:t>Such as: SAP </a:t>
            </a:r>
            <a:r>
              <a:rPr lang="en-GB" sz="1000" dirty="0" err="1"/>
              <a:t>Hana,Log</a:t>
            </a:r>
            <a:r>
              <a:rPr lang="en-GB" sz="1000" dirty="0"/>
              <a:t> Analytics, Pattern Recognition, Machine Learning and Deep Learning.</a:t>
            </a:r>
          </a:p>
          <a:p>
            <a:r>
              <a:rPr lang="en-GB" sz="1000" dirty="0"/>
              <a:t>Next one, I want to say briefly about action plan schedule.</a:t>
            </a:r>
          </a:p>
          <a:p>
            <a:r>
              <a:rPr lang="en-GB" sz="1000" dirty="0"/>
              <a:t>As you can see here is the plan for Production, </a:t>
            </a:r>
            <a:r>
              <a:rPr lang="en-GB" sz="1000" dirty="0" err="1"/>
              <a:t>PSCS,Procurement,etc</a:t>
            </a:r>
            <a:r>
              <a:rPr lang="en-GB" sz="1000" dirty="0"/>
              <a:t> .. And ISG.</a:t>
            </a:r>
          </a:p>
          <a:p>
            <a:r>
              <a:rPr lang="en-GB" sz="1000" dirty="0"/>
              <a:t>Finally shall we keep work safe for your life and family together.</a:t>
            </a:r>
          </a:p>
        </p:txBody>
      </p:sp>
      <p:sp>
        <p:nvSpPr>
          <p:cNvPr id="4" name="Slide Number Placeholder 3"/>
          <p:cNvSpPr>
            <a:spLocks noGrp="1"/>
          </p:cNvSpPr>
          <p:nvPr>
            <p:ph type="sldNum" sz="quarter" idx="10"/>
          </p:nvPr>
        </p:nvSpPr>
        <p:spPr/>
        <p:txBody>
          <a:bodyPr/>
          <a:lstStyle/>
          <a:p>
            <a:pPr>
              <a:defRPr/>
            </a:pPr>
            <a:fld id="{33E46088-57E5-40C1-9BE0-2A022D41B4E8}" type="slidenum">
              <a:rPr lang="en-US" smtClean="0"/>
              <a:pPr>
                <a:defRPr/>
              </a:pPr>
              <a:t>11</a:t>
            </a:fld>
            <a:endParaRPr lang="en-US" dirty="0"/>
          </a:p>
        </p:txBody>
      </p:sp>
    </p:spTree>
    <p:extLst>
      <p:ext uri="{BB962C8B-B14F-4D97-AF65-F5344CB8AC3E}">
        <p14:creationId xmlns:p14="http://schemas.microsoft.com/office/powerpoint/2010/main" val="92637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0E63-94A8-490B-B8D0-0F70D3F586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B78D-539C-422A-AD61-4B9CAA7D0A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30F5BB-BF94-4124-8A15-018CA2D818F4}"/>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94F11F22-3868-4741-B18F-AEDD9C79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33E54-30A9-415E-BAD4-B439680DA0C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8483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D4E2-FEC8-4D82-87F4-108882A9DF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16F5F5-A137-4AD7-A48C-366EF5808E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AA5C9-78BC-4783-831F-B79FC9A35D0A}"/>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D4FFDC3F-BEC3-4350-AD82-ACC30400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64313-7E35-47FE-A76B-3DD05373631B}"/>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90379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8CE81-5545-44E9-8F06-EE327BBC5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946F8-81F7-4FD0-B3BF-1D3E484D16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A21E3-3ABB-464F-9666-461A50787A5B}"/>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E45A1EF6-F671-4533-9FE0-7CA01007C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10E8F-FCDE-4469-96E2-1F3259DEF8BD}"/>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082412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7" name="正方形/長方形 6"/>
          <p:cNvSpPr/>
          <p:nvPr userDrawn="1"/>
        </p:nvSpPr>
        <p:spPr>
          <a:xfrm>
            <a:off x="-12288" y="0"/>
            <a:ext cx="12204288" cy="540000"/>
          </a:xfrm>
          <a:prstGeom prst="rect">
            <a:avLst/>
          </a:pr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82" tIns="37141" rIns="74282" bIns="37141" anchor="ctr"/>
          <a:lstStyle/>
          <a:p>
            <a:pPr algn="l">
              <a:buSzPct val="100000"/>
            </a:pPr>
            <a:endParaRPr lang="ja-JP" altLang="en-US" sz="975">
              <a:solidFill>
                <a:prstClr val="white"/>
              </a:solidFill>
              <a:latin typeface="Meiryo UI"/>
            </a:endParaRPr>
          </a:p>
        </p:txBody>
      </p:sp>
      <p:sp>
        <p:nvSpPr>
          <p:cNvPr id="2" name="タイトル 1"/>
          <p:cNvSpPr>
            <a:spLocks noGrp="1"/>
          </p:cNvSpPr>
          <p:nvPr>
            <p:ph type="title"/>
          </p:nvPr>
        </p:nvSpPr>
        <p:spPr>
          <a:xfrm>
            <a:off x="143341" y="0"/>
            <a:ext cx="11372802" cy="521042"/>
          </a:xfrm>
          <a:solidFill>
            <a:srgbClr val="000000">
              <a:alpha val="0"/>
            </a:srgbClr>
          </a:solidFill>
        </p:spPr>
        <p:txBody>
          <a:bodyPr/>
          <a:lstStyle>
            <a:lvl1pPr>
              <a:defRPr b="1">
                <a:solidFill>
                  <a:schemeClr val="bg1"/>
                </a:solidFill>
              </a:defRPr>
            </a:lvl1pPr>
          </a:lstStyle>
          <a:p>
            <a:r>
              <a:rPr kumimoji="1" lang="ja-JP" altLang="en-US" dirty="0"/>
              <a:t>マスタ タイトルの書式設定</a:t>
            </a:r>
          </a:p>
        </p:txBody>
      </p:sp>
      <p:sp>
        <p:nvSpPr>
          <p:cNvPr id="6" name="スライド番号プレースホルダ 5"/>
          <p:cNvSpPr>
            <a:spLocks noGrp="1"/>
          </p:cNvSpPr>
          <p:nvPr>
            <p:ph type="sldNum" sz="quarter" idx="12"/>
          </p:nvPr>
        </p:nvSpPr>
        <p:spPr>
          <a:xfrm>
            <a:off x="11408253" y="91788"/>
            <a:ext cx="736444" cy="365125"/>
          </a:xfrm>
        </p:spPr>
        <p:txBody>
          <a:bodyPr/>
          <a:lstStyle>
            <a:lvl1pPr>
              <a:defRPr>
                <a:solidFill>
                  <a:schemeClr val="bg1"/>
                </a:solidFill>
              </a:defRPr>
            </a:lvl1pPr>
          </a:lstStyle>
          <a:p>
            <a:fld id="{D2D8002D-B5B0-4BAC-B1F6-782DDCCE6D9C}" type="slidenum">
              <a:rPr lang="ja-JP" altLang="en-US" smtClean="0">
                <a:solidFill>
                  <a:prstClr val="white"/>
                </a:solidFill>
              </a:rPr>
              <a:pPr/>
              <a:t>‹#›</a:t>
            </a:fld>
            <a:endParaRPr lang="ja-JP" altLang="en-US" dirty="0">
              <a:solidFill>
                <a:prstClr val="white"/>
              </a:solidFill>
            </a:endParaRPr>
          </a:p>
        </p:txBody>
      </p:sp>
      <p:sp>
        <p:nvSpPr>
          <p:cNvPr id="4" name="正方形/長方形 3"/>
          <p:cNvSpPr/>
          <p:nvPr userDrawn="1"/>
        </p:nvSpPr>
        <p:spPr>
          <a:xfrm>
            <a:off x="0" y="6381328"/>
            <a:ext cx="12192000" cy="476672"/>
          </a:xfrm>
          <a:prstGeom prst="rect">
            <a:avLst/>
          </a:prstGeom>
          <a:solidFill>
            <a:schemeClr val="bg1"/>
          </a:solidFill>
          <a:ln>
            <a:solidFill>
              <a:srgbClr val="FFFF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ja-JP" altLang="en-US" sz="1463">
              <a:solidFill>
                <a:prstClr val="white"/>
              </a:solidFill>
            </a:endParaRPr>
          </a:p>
        </p:txBody>
      </p:sp>
      <p:cxnSp>
        <p:nvCxnSpPr>
          <p:cNvPr id="8" name="直線コネクタ 7"/>
          <p:cNvCxnSpPr/>
          <p:nvPr userDrawn="1"/>
        </p:nvCxnSpPr>
        <p:spPr>
          <a:xfrm flipV="1">
            <a:off x="11516142" y="54592"/>
            <a:ext cx="0" cy="43200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01B0-DB86-4EE2-9CE0-461ECF60A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1C130-C61B-4020-B226-E9B3A03578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ECFFE-8E2E-4951-B890-3D0DE2D35CCF}"/>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3B28BF0E-B370-462B-B79A-1AB263CB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C7208-2197-4B4A-80AE-707277C22ED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86041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58E-5AF9-4895-8A05-7A7EFDE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0E6EF-5711-4440-8872-0D270846E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33DC83-8D46-4355-B4FC-D1E343661692}"/>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14E8C1B7-82DA-4479-B5D2-0F6997F8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A4FAA-A405-4015-BE6D-1A1EA5669E4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44049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B88-0420-44DB-A807-A27F72D44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AB294-8A49-470C-BF3B-BF9FABA9C7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1FA9D-31C8-43BB-A18B-CE4FE001CC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614619-2F47-454C-8973-F3DB59FCDDE8}"/>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6" name="Footer Placeholder 5">
            <a:extLst>
              <a:ext uri="{FF2B5EF4-FFF2-40B4-BE49-F238E27FC236}">
                <a16:creationId xmlns:a16="http://schemas.microsoft.com/office/drawing/2014/main" id="{F86814D6-3CDB-472D-8EBC-5C2EF104E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18E-8B73-4378-A9E5-2905E87B2CC9}"/>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28305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8D1A-B008-448D-A77E-A7AABD89C6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56C2B-505A-4F8D-89C7-7886A812A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1885AB-EF27-492C-838A-B7BD472223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130E5-5726-43F5-B096-A80A781EF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EB0C41-0D66-4BCC-9965-317727716F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4393-D3E1-4C4D-B17C-13700F4BEB73}"/>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8" name="Footer Placeholder 7">
            <a:extLst>
              <a:ext uri="{FF2B5EF4-FFF2-40B4-BE49-F238E27FC236}">
                <a16:creationId xmlns:a16="http://schemas.microsoft.com/office/drawing/2014/main" id="{8C0792F7-7DC6-45A3-9E57-955F4CF460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6BC767-B929-4738-AD5C-2CE6713EC00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0841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371B-EDFE-4746-A651-1018EF5E28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3C3FF-4594-48D3-96AC-75A644D62BBE}"/>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4" name="Footer Placeholder 3">
            <a:extLst>
              <a:ext uri="{FF2B5EF4-FFF2-40B4-BE49-F238E27FC236}">
                <a16:creationId xmlns:a16="http://schemas.microsoft.com/office/drawing/2014/main" id="{57C16C32-B814-4D6B-9229-BFC10EF0A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31FC4-323B-473B-8563-0B354808177E}"/>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7083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43732A-942C-4667-850D-04ED4423264D}"/>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3" name="Footer Placeholder 2">
            <a:extLst>
              <a:ext uri="{FF2B5EF4-FFF2-40B4-BE49-F238E27FC236}">
                <a16:creationId xmlns:a16="http://schemas.microsoft.com/office/drawing/2014/main" id="{141F09C5-08F5-4877-B05B-B0E208D09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DA8AD6-60E0-49B8-A6C2-B0D3EA28179C}"/>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89469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5079-BB94-40EE-AC78-E85DBADA9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C79DD-A238-4F75-B9D8-43BBA7A8B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489913-7FE1-4F57-BDB6-CEFC67106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3406C7-DC40-4DD6-A217-32BFCD9A5749}"/>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6" name="Footer Placeholder 5">
            <a:extLst>
              <a:ext uri="{FF2B5EF4-FFF2-40B4-BE49-F238E27FC236}">
                <a16:creationId xmlns:a16="http://schemas.microsoft.com/office/drawing/2014/main" id="{882250E6-0CAB-4383-A338-C7848229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AEF65-DD73-4B4F-BB06-54719E65B38A}"/>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719025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00C-59FB-48BF-9E61-CE6405B06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40A4AB-92DA-4728-8363-3E06F61BD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1FA6F2-C5A0-40CB-AF18-DD4E161C0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FCF3EF-502B-4AD6-A710-FD12AC379459}"/>
              </a:ext>
            </a:extLst>
          </p:cNvPr>
          <p:cNvSpPr>
            <a:spLocks noGrp="1"/>
          </p:cNvSpPr>
          <p:nvPr>
            <p:ph type="dt" sz="half" idx="10"/>
          </p:nvPr>
        </p:nvSpPr>
        <p:spPr/>
        <p:txBody>
          <a:bodyPr/>
          <a:lstStyle/>
          <a:p>
            <a:fld id="{C5AC46B9-065F-4438-96BA-C6E69F00AF45}" type="datetimeFigureOut">
              <a:rPr lang="en-US" smtClean="0"/>
              <a:t>12/6/2024</a:t>
            </a:fld>
            <a:endParaRPr lang="en-US"/>
          </a:p>
        </p:txBody>
      </p:sp>
      <p:sp>
        <p:nvSpPr>
          <p:cNvPr id="6" name="Footer Placeholder 5">
            <a:extLst>
              <a:ext uri="{FF2B5EF4-FFF2-40B4-BE49-F238E27FC236}">
                <a16:creationId xmlns:a16="http://schemas.microsoft.com/office/drawing/2014/main" id="{CAFEDCF5-24C5-46CF-A4F7-06D4D0882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FF4BB-B791-43F9-9009-073E03BD5438}"/>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61630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FF6E4-302A-47FC-A683-D1DCB1804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E2888-13F6-4BD3-B1E9-D501BEC4A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EE6A5-7155-4A66-8E2C-379E4F43F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46B9-065F-4438-96BA-C6E69F00AF45}" type="datetimeFigureOut">
              <a:rPr lang="en-US" smtClean="0"/>
              <a:t>12/6/2024</a:t>
            </a:fld>
            <a:endParaRPr lang="en-US"/>
          </a:p>
        </p:txBody>
      </p:sp>
      <p:sp>
        <p:nvSpPr>
          <p:cNvPr id="5" name="Footer Placeholder 4">
            <a:extLst>
              <a:ext uri="{FF2B5EF4-FFF2-40B4-BE49-F238E27FC236}">
                <a16:creationId xmlns:a16="http://schemas.microsoft.com/office/drawing/2014/main" id="{5D89748E-6008-4E9D-9BF2-CE35C1F14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3BF59-B5CB-4550-BFA1-D33D64ABC0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3BB07-E0DC-4E21-8DD3-F669852645CA}" type="slidenum">
              <a:rPr lang="en-US" smtClean="0"/>
              <a:t>‹#›</a:t>
            </a:fld>
            <a:endParaRPr lang="en-US"/>
          </a:p>
        </p:txBody>
      </p:sp>
    </p:spTree>
    <p:extLst>
      <p:ext uri="{BB962C8B-B14F-4D97-AF65-F5344CB8AC3E}">
        <p14:creationId xmlns:p14="http://schemas.microsoft.com/office/powerpoint/2010/main" val="4286879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4.jpe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6.jpg"/><Relationship Id="rId29"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8.jpe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png"/><Relationship Id="rId27" Type="http://schemas.openxmlformats.org/officeDocument/2006/relationships/image" Target="../media/image23.emf"/><Relationship Id="rId30"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3.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image" Target="../media/image8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86.emf"/><Relationship Id="rId25" Type="http://schemas.openxmlformats.org/officeDocument/2006/relationships/image" Target="../media/image14.jpeg"/><Relationship Id="rId2" Type="http://schemas.openxmlformats.org/officeDocument/2006/relationships/notesSlide" Target="../notesSlides/notesSlide9.xml"/><Relationship Id="rId16" Type="http://schemas.microsoft.com/office/2007/relationships/hdphoto" Target="../media/hdphoto2.wdp"/><Relationship Id="rId20"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5.jpeg"/><Relationship Id="rId11" Type="http://schemas.openxmlformats.org/officeDocument/2006/relationships/image" Target="../media/image9.png"/><Relationship Id="rId24" Type="http://schemas.openxmlformats.org/officeDocument/2006/relationships/image" Target="../media/image19.png"/><Relationship Id="rId5" Type="http://schemas.openxmlformats.org/officeDocument/2006/relationships/image" Target="../media/image84.png"/><Relationship Id="rId15" Type="http://schemas.openxmlformats.org/officeDocument/2006/relationships/image" Target="../media/image12.png"/><Relationship Id="rId23" Type="http://schemas.openxmlformats.org/officeDocument/2006/relationships/image" Target="../media/image91.png"/><Relationship Id="rId28" Type="http://schemas.openxmlformats.org/officeDocument/2006/relationships/image" Target="../media/image92.jpeg"/><Relationship Id="rId10" Type="http://schemas.openxmlformats.org/officeDocument/2006/relationships/image" Target="../media/image8.jpeg"/><Relationship Id="rId19" Type="http://schemas.openxmlformats.org/officeDocument/2006/relationships/image" Target="../media/image87.jpeg"/><Relationship Id="rId4" Type="http://schemas.openxmlformats.org/officeDocument/2006/relationships/image" Target="../media/image4.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90.wmf"/><Relationship Id="rId27"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chart" Target="../charts/chart2.xml"/><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png"/><Relationship Id="rId18" Type="http://schemas.openxmlformats.org/officeDocument/2006/relationships/image" Target="../media/image115.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jpeg"/><Relationship Id="rId17" Type="http://schemas.openxmlformats.org/officeDocument/2006/relationships/image" Target="../media/image114.png"/><Relationship Id="rId2" Type="http://schemas.openxmlformats.org/officeDocument/2006/relationships/notesSlide" Target="../notesSlides/notesSlide12.xml"/><Relationship Id="rId16" Type="http://schemas.openxmlformats.org/officeDocument/2006/relationships/image" Target="../media/image113.png"/><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109.jpeg"/><Relationship Id="rId5" Type="http://schemas.openxmlformats.org/officeDocument/2006/relationships/image" Target="../media/image104.png"/><Relationship Id="rId15" Type="http://schemas.openxmlformats.org/officeDocument/2006/relationships/image" Target="../media/image112.png"/><Relationship Id="rId10" Type="http://schemas.openxmlformats.org/officeDocument/2006/relationships/image" Target="../media/image108.jpeg"/><Relationship Id="rId4" Type="http://schemas.openxmlformats.org/officeDocument/2006/relationships/image" Target="../media/image103.png"/><Relationship Id="rId9" Type="http://schemas.openxmlformats.org/officeDocument/2006/relationships/image" Target="../media/image107.jpeg"/><Relationship Id="rId14"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jpeg"/><Relationship Id="rId7" Type="http://schemas.openxmlformats.org/officeDocument/2006/relationships/image" Target="../media/image120.png"/><Relationship Id="rId12" Type="http://schemas.openxmlformats.org/officeDocument/2006/relationships/image" Target="../media/image125.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jpe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38.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37.jpeg"/><Relationship Id="rId12" Type="http://schemas.openxmlformats.org/officeDocument/2006/relationships/image" Target="../media/image51.jpg"/><Relationship Id="rId17" Type="http://schemas.microsoft.com/office/2007/relationships/hdphoto" Target="../media/hdphoto4.wdp"/><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emf"/><Relationship Id="rId10" Type="http://schemas.openxmlformats.org/officeDocument/2006/relationships/image" Target="../media/image49.png"/><Relationship Id="rId19" Type="http://schemas.openxmlformats.org/officeDocument/2006/relationships/image" Target="../media/image56.jpeg"/><Relationship Id="rId4" Type="http://schemas.microsoft.com/office/2007/relationships/hdphoto" Target="../media/hdphoto3.wdp"/><Relationship Id="rId9" Type="http://schemas.openxmlformats.org/officeDocument/2006/relationships/image" Target="../media/image48.png"/><Relationship Id="rId14" Type="http://schemas.openxmlformats.org/officeDocument/2006/relationships/image" Target="../media/image53.jpe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1.jpeg"/><Relationship Id="rId7" Type="http://schemas.microsoft.com/office/2007/relationships/hdphoto" Target="../media/hdphoto5.wdp"/><Relationship Id="rId12" Type="http://schemas.openxmlformats.org/officeDocument/2006/relationships/image" Target="../media/image69.jpeg"/><Relationship Id="rId17" Type="http://schemas.openxmlformats.org/officeDocument/2006/relationships/image" Target="../media/image74.jpeg"/><Relationship Id="rId2" Type="http://schemas.openxmlformats.org/officeDocument/2006/relationships/notesSlide" Target="../notesSlides/notesSlide7.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8.jpe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7.jpeg"/><Relationship Id="rId19" Type="http://schemas.openxmlformats.org/officeDocument/2006/relationships/image" Target="../media/image76.png"/><Relationship Id="rId4" Type="http://schemas.openxmlformats.org/officeDocument/2006/relationships/image" Target="../media/image62.jpeg"/><Relationship Id="rId9" Type="http://schemas.openxmlformats.org/officeDocument/2006/relationships/image" Target="../media/image66.jpeg"/><Relationship Id="rId14"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2. Direction of </a:t>
            </a:r>
            <a:r>
              <a:rPr kumimoji="1" lang="en-US" altLang="ja-JP" sz="2800" dirty="0">
                <a:latin typeface="Meiryo UI" panose="020B0604030504040204" pitchFamily="50" charset="-128"/>
                <a:ea typeface="Meiryo UI" panose="020B0604030504040204" pitchFamily="50" charset="-128"/>
              </a:rPr>
              <a:t>Smart Factory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1</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pic>
        <p:nvPicPr>
          <p:cNvPr id="3" name="Picture 457">
            <a:extLst>
              <a:ext uri="{FF2B5EF4-FFF2-40B4-BE49-F238E27FC236}">
                <a16:creationId xmlns:a16="http://schemas.microsoft.com/office/drawing/2014/main" id="{C051A5EF-D881-F663-4916-FD1C7116317F}"/>
              </a:ext>
            </a:extLst>
          </p:cNvPr>
          <p:cNvPicPr>
            <a:picLocks noChangeAspect="1"/>
          </p:cNvPicPr>
          <p:nvPr/>
        </p:nvPicPr>
        <p:blipFill rotWithShape="1">
          <a:blip r:embed="rId3"/>
          <a:srcRect t="9005"/>
          <a:stretch/>
        </p:blipFill>
        <p:spPr>
          <a:xfrm>
            <a:off x="6335325" y="5709653"/>
            <a:ext cx="3147280" cy="1029541"/>
          </a:xfrm>
          <a:prstGeom prst="rect">
            <a:avLst/>
          </a:prstGeom>
        </p:spPr>
      </p:pic>
      <p:pic>
        <p:nvPicPr>
          <p:cNvPr id="5" name="Picture 443">
            <a:extLst>
              <a:ext uri="{FF2B5EF4-FFF2-40B4-BE49-F238E27FC236}">
                <a16:creationId xmlns:a16="http://schemas.microsoft.com/office/drawing/2014/main" id="{F3EC2156-4FE5-B2B0-DF77-1945991186C0}"/>
              </a:ext>
            </a:extLst>
          </p:cNvPr>
          <p:cNvPicPr>
            <a:picLocks noChangeAspect="1"/>
          </p:cNvPicPr>
          <p:nvPr/>
        </p:nvPicPr>
        <p:blipFill>
          <a:blip r:embed="rId4"/>
          <a:stretch>
            <a:fillRect/>
          </a:stretch>
        </p:blipFill>
        <p:spPr>
          <a:xfrm>
            <a:off x="3819136" y="2434498"/>
            <a:ext cx="241978" cy="471735"/>
          </a:xfrm>
          <a:prstGeom prst="rect">
            <a:avLst/>
          </a:prstGeom>
        </p:spPr>
      </p:pic>
      <p:sp>
        <p:nvSpPr>
          <p:cNvPr id="6" name="Rectangle 207">
            <a:extLst>
              <a:ext uri="{FF2B5EF4-FFF2-40B4-BE49-F238E27FC236}">
                <a16:creationId xmlns:a16="http://schemas.microsoft.com/office/drawing/2014/main" id="{2337A679-470C-28FD-B39C-EB1381F74987}"/>
              </a:ext>
            </a:extLst>
          </p:cNvPr>
          <p:cNvSpPr/>
          <p:nvPr/>
        </p:nvSpPr>
        <p:spPr bwMode="auto">
          <a:xfrm>
            <a:off x="2529238" y="2295414"/>
            <a:ext cx="1055318"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7" name="Picture 208">
            <a:extLst>
              <a:ext uri="{FF2B5EF4-FFF2-40B4-BE49-F238E27FC236}">
                <a16:creationId xmlns:a16="http://schemas.microsoft.com/office/drawing/2014/main" id="{D98B095A-585A-74C8-699D-AD56669B2C60}"/>
              </a:ext>
            </a:extLst>
          </p:cNvPr>
          <p:cNvPicPr>
            <a:picLocks noChangeAspect="1"/>
          </p:cNvPicPr>
          <p:nvPr/>
        </p:nvPicPr>
        <p:blipFill rotWithShape="1">
          <a:blip r:embed="rId5"/>
          <a:srcRect l="47260" t="12222"/>
          <a:stretch/>
        </p:blipFill>
        <p:spPr>
          <a:xfrm>
            <a:off x="5287951" y="2542856"/>
            <a:ext cx="351289" cy="435670"/>
          </a:xfrm>
          <a:prstGeom prst="rect">
            <a:avLst/>
          </a:prstGeom>
        </p:spPr>
      </p:pic>
      <p:pic>
        <p:nvPicPr>
          <p:cNvPr id="8" name="Picture 209">
            <a:extLst>
              <a:ext uri="{FF2B5EF4-FFF2-40B4-BE49-F238E27FC236}">
                <a16:creationId xmlns:a16="http://schemas.microsoft.com/office/drawing/2014/main" id="{3D510DE2-A9ED-57E0-96BE-B69B9328C88E}"/>
              </a:ext>
            </a:extLst>
          </p:cNvPr>
          <p:cNvPicPr>
            <a:picLocks noChangeAspect="1"/>
          </p:cNvPicPr>
          <p:nvPr/>
        </p:nvPicPr>
        <p:blipFill>
          <a:blip r:embed="rId6"/>
          <a:stretch>
            <a:fillRect/>
          </a:stretch>
        </p:blipFill>
        <p:spPr>
          <a:xfrm>
            <a:off x="5089977" y="2324082"/>
            <a:ext cx="651481" cy="251674"/>
          </a:xfrm>
          <a:prstGeom prst="rect">
            <a:avLst/>
          </a:prstGeom>
        </p:spPr>
      </p:pic>
      <p:sp>
        <p:nvSpPr>
          <p:cNvPr id="9" name="Arrow: Right 210">
            <a:extLst>
              <a:ext uri="{FF2B5EF4-FFF2-40B4-BE49-F238E27FC236}">
                <a16:creationId xmlns:a16="http://schemas.microsoft.com/office/drawing/2014/main" id="{BCD8AF3A-AB48-C286-4DA4-EB1A28926061}"/>
              </a:ext>
            </a:extLst>
          </p:cNvPr>
          <p:cNvSpPr/>
          <p:nvPr/>
        </p:nvSpPr>
        <p:spPr>
          <a:xfrm>
            <a:off x="2489493" y="2013266"/>
            <a:ext cx="8455844" cy="364902"/>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36000" tIns="0" rIns="36000" bIns="0" anchor="ctr" anchorCtr="0">
            <a:noAutofit/>
          </a:bodyPr>
          <a:lstStyle/>
          <a:p>
            <a:pPr fontAlgn="base">
              <a:spcBef>
                <a:spcPct val="0"/>
              </a:spcBef>
              <a:spcAft>
                <a:spcPct val="0"/>
              </a:spcAft>
              <a:defRPr/>
            </a:pPr>
            <a:endParaRPr lang="en-US" sz="1100" b="1" dirty="0">
              <a:solidFill>
                <a:srgbClr val="000000">
                  <a:hueOff val="0"/>
                  <a:satOff val="0"/>
                  <a:lumOff val="0"/>
                  <a:alphaOff val="0"/>
                </a:srgbClr>
              </a:solidFill>
              <a:latin typeface="Meiryo UI" panose="020B0604030504040204" pitchFamily="50" charset="-128"/>
              <a:ea typeface="Meiryo UI" panose="020B0604030504040204" pitchFamily="50" charset="-128"/>
            </a:endParaRPr>
          </a:p>
        </p:txBody>
      </p:sp>
      <p:sp>
        <p:nvSpPr>
          <p:cNvPr id="10" name="AutoShape 374">
            <a:extLst>
              <a:ext uri="{FF2B5EF4-FFF2-40B4-BE49-F238E27FC236}">
                <a16:creationId xmlns:a16="http://schemas.microsoft.com/office/drawing/2014/main" id="{E5A8D792-4488-19CA-3AA4-50080C8FDE9A}"/>
              </a:ext>
            </a:extLst>
          </p:cNvPr>
          <p:cNvSpPr>
            <a:spLocks noChangeArrowheads="1"/>
          </p:cNvSpPr>
          <p:nvPr/>
        </p:nvSpPr>
        <p:spPr bwMode="auto">
          <a:xfrm>
            <a:off x="2489496" y="2087330"/>
            <a:ext cx="8455845" cy="1290892"/>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1" name="AutoShape 381">
            <a:extLst>
              <a:ext uri="{FF2B5EF4-FFF2-40B4-BE49-F238E27FC236}">
                <a16:creationId xmlns:a16="http://schemas.microsoft.com/office/drawing/2014/main" id="{769BB28C-4467-F358-7596-8858963C7EE2}"/>
              </a:ext>
            </a:extLst>
          </p:cNvPr>
          <p:cNvSpPr>
            <a:spLocks noChangeArrowheads="1"/>
          </p:cNvSpPr>
          <p:nvPr/>
        </p:nvSpPr>
        <p:spPr bwMode="auto">
          <a:xfrm>
            <a:off x="2823056" y="1774437"/>
            <a:ext cx="8129261"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lang="en-US" altLang="ja-JP" sz="1200" b="1" dirty="0">
                <a:solidFill>
                  <a:srgbClr val="FFFFFF"/>
                </a:solidFill>
                <a:latin typeface="Meiryo UI" panose="020B0604030504040204" pitchFamily="50" charset="-128"/>
                <a:ea typeface="Meiryo UI" panose="020B0604030504040204" pitchFamily="50" charset="-128"/>
              </a:rPr>
              <a:t>STRENGTHEN FACTORY STREAMLINE TIGHTEN CONTROL</a:t>
            </a:r>
          </a:p>
        </p:txBody>
      </p:sp>
      <p:sp>
        <p:nvSpPr>
          <p:cNvPr id="12" name="AutoShape 374">
            <a:extLst>
              <a:ext uri="{FF2B5EF4-FFF2-40B4-BE49-F238E27FC236}">
                <a16:creationId xmlns:a16="http://schemas.microsoft.com/office/drawing/2014/main" id="{FC5AF567-11BD-A8C9-CF56-2F7674E1A943}"/>
              </a:ext>
            </a:extLst>
          </p:cNvPr>
          <p:cNvSpPr>
            <a:spLocks noChangeArrowheads="1"/>
          </p:cNvSpPr>
          <p:nvPr/>
        </p:nvSpPr>
        <p:spPr bwMode="auto">
          <a:xfrm>
            <a:off x="2496472" y="3744384"/>
            <a:ext cx="8455845" cy="1224083"/>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3" name="AutoShape 381">
            <a:extLst>
              <a:ext uri="{FF2B5EF4-FFF2-40B4-BE49-F238E27FC236}">
                <a16:creationId xmlns:a16="http://schemas.microsoft.com/office/drawing/2014/main" id="{F482E7BC-E9CF-A59B-7895-FB0C5237DDCE}"/>
              </a:ext>
            </a:extLst>
          </p:cNvPr>
          <p:cNvSpPr>
            <a:spLocks noChangeArrowheads="1"/>
          </p:cNvSpPr>
          <p:nvPr/>
        </p:nvSpPr>
        <p:spPr bwMode="auto">
          <a:xfrm>
            <a:off x="2815882" y="3424089"/>
            <a:ext cx="8136437"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fontAlgn="base">
              <a:spcBef>
                <a:spcPct val="0"/>
              </a:spcBef>
              <a:spcAft>
                <a:spcPct val="0"/>
              </a:spcAft>
              <a:defRPr/>
            </a:pPr>
            <a:r>
              <a:rPr kumimoji="1" lang="en-US" altLang="ja-JP" sz="1200" b="1" dirty="0">
                <a:solidFill>
                  <a:srgbClr val="FFFFFF"/>
                </a:solidFill>
                <a:latin typeface="Meiryo UI" panose="020B0604030504040204" pitchFamily="50" charset="-128"/>
                <a:ea typeface="Meiryo UI" panose="020B0604030504040204" pitchFamily="50" charset="-128"/>
              </a:rPr>
              <a:t>REDUCE OFFICE MANUAL JOB BY E-OFFICE</a:t>
            </a:r>
            <a:r>
              <a:rPr kumimoji="1" lang="ja-JP" altLang="en-US" sz="1200" b="1" dirty="0">
                <a:solidFill>
                  <a:srgbClr val="FFFFFF"/>
                </a:solidFill>
                <a:latin typeface="Meiryo UI" panose="020B0604030504040204" pitchFamily="50" charset="-128"/>
                <a:ea typeface="Meiryo UI" panose="020B0604030504040204" pitchFamily="50" charset="-128"/>
              </a:rPr>
              <a:t> </a:t>
            </a:r>
            <a:r>
              <a:rPr kumimoji="1" lang="en-US" altLang="ja-JP" sz="800" b="1" dirty="0">
                <a:solidFill>
                  <a:srgbClr val="FFFFFF"/>
                </a:solidFill>
                <a:latin typeface="Meiryo UI" panose="020B0604030504040204" pitchFamily="50" charset="-128"/>
                <a:ea typeface="Meiryo UI" panose="020B0604030504040204" pitchFamily="50" charset="-128"/>
              </a:rPr>
              <a:t>(E-Learning, E-Leave, E-OT, E-Work, E-EVALUATION, E-SIGN, E-Assistant)</a:t>
            </a:r>
            <a:endParaRPr lang="en-US" altLang="ja-JP" sz="900" b="1" dirty="0">
              <a:solidFill>
                <a:srgbClr val="FFFFFF"/>
              </a:solidFill>
              <a:latin typeface="Meiryo UI" panose="020B0604030504040204" pitchFamily="50" charset="-128"/>
              <a:ea typeface="Meiryo UI" panose="020B0604030504040204" pitchFamily="50" charset="-128"/>
            </a:endParaRPr>
          </a:p>
        </p:txBody>
      </p:sp>
      <p:sp>
        <p:nvSpPr>
          <p:cNvPr id="14" name="AutoShape 381">
            <a:extLst>
              <a:ext uri="{FF2B5EF4-FFF2-40B4-BE49-F238E27FC236}">
                <a16:creationId xmlns:a16="http://schemas.microsoft.com/office/drawing/2014/main" id="{BF92CC00-FFD8-66F6-B2AF-D83C7BB657D1}"/>
              </a:ext>
            </a:extLst>
          </p:cNvPr>
          <p:cNvSpPr>
            <a:spLocks noChangeArrowheads="1"/>
          </p:cNvSpPr>
          <p:nvPr/>
        </p:nvSpPr>
        <p:spPr bwMode="auto">
          <a:xfrm>
            <a:off x="2830654" y="5031999"/>
            <a:ext cx="8121663"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kumimoji="1" lang="en-US" altLang="ja-JP" sz="1200" b="1" dirty="0">
                <a:solidFill>
                  <a:srgbClr val="FFFFFF"/>
                </a:solidFill>
                <a:latin typeface="Meiryo UI" panose="020B0604030504040204" pitchFamily="50" charset="-128"/>
                <a:ea typeface="Meiryo UI" panose="020B0604030504040204" pitchFamily="50" charset="-128"/>
              </a:rPr>
              <a:t>TOWARDS SMART FACTORY</a:t>
            </a:r>
            <a:endParaRPr lang="en-US" altLang="ja-JP" sz="1200" b="1" dirty="0">
              <a:solidFill>
                <a:srgbClr val="FFFFFF"/>
              </a:solidFill>
              <a:latin typeface="Meiryo UI" panose="020B0604030504040204" pitchFamily="50" charset="-128"/>
              <a:ea typeface="Meiryo UI" panose="020B0604030504040204" pitchFamily="50" charset="-128"/>
            </a:endParaRPr>
          </a:p>
        </p:txBody>
      </p:sp>
      <p:sp>
        <p:nvSpPr>
          <p:cNvPr id="16" name="Oval 217">
            <a:extLst>
              <a:ext uri="{FF2B5EF4-FFF2-40B4-BE49-F238E27FC236}">
                <a16:creationId xmlns:a16="http://schemas.microsoft.com/office/drawing/2014/main" id="{D3D9B00D-51A2-7BAD-7C5D-30DB39529424}"/>
              </a:ext>
            </a:extLst>
          </p:cNvPr>
          <p:cNvSpPr/>
          <p:nvPr/>
        </p:nvSpPr>
        <p:spPr>
          <a:xfrm>
            <a:off x="2569997" y="1788161"/>
            <a:ext cx="208430" cy="212058"/>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1</a:t>
            </a:r>
          </a:p>
        </p:txBody>
      </p:sp>
      <p:sp>
        <p:nvSpPr>
          <p:cNvPr id="17" name="Oval 218">
            <a:extLst>
              <a:ext uri="{FF2B5EF4-FFF2-40B4-BE49-F238E27FC236}">
                <a16:creationId xmlns:a16="http://schemas.microsoft.com/office/drawing/2014/main" id="{7784C20A-4AF9-8836-6A5A-C36BC90AFD66}"/>
              </a:ext>
            </a:extLst>
          </p:cNvPr>
          <p:cNvSpPr/>
          <p:nvPr/>
        </p:nvSpPr>
        <p:spPr>
          <a:xfrm>
            <a:off x="2569997" y="3459359"/>
            <a:ext cx="208430" cy="212058"/>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2</a:t>
            </a:r>
          </a:p>
        </p:txBody>
      </p:sp>
      <p:sp>
        <p:nvSpPr>
          <p:cNvPr id="18" name="Oval 219">
            <a:extLst>
              <a:ext uri="{FF2B5EF4-FFF2-40B4-BE49-F238E27FC236}">
                <a16:creationId xmlns:a16="http://schemas.microsoft.com/office/drawing/2014/main" id="{60FE8BAC-6E50-9CE8-7A12-0E305C89593F}"/>
              </a:ext>
            </a:extLst>
          </p:cNvPr>
          <p:cNvSpPr/>
          <p:nvPr/>
        </p:nvSpPr>
        <p:spPr>
          <a:xfrm>
            <a:off x="2569998" y="5051331"/>
            <a:ext cx="221078" cy="215941"/>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3</a:t>
            </a:r>
          </a:p>
        </p:txBody>
      </p:sp>
      <p:sp>
        <p:nvSpPr>
          <p:cNvPr id="22" name="AutoShape 374">
            <a:extLst>
              <a:ext uri="{FF2B5EF4-FFF2-40B4-BE49-F238E27FC236}">
                <a16:creationId xmlns:a16="http://schemas.microsoft.com/office/drawing/2014/main" id="{A700ED39-7C02-E4EB-6DCD-F093BC679EC4}"/>
              </a:ext>
            </a:extLst>
          </p:cNvPr>
          <p:cNvSpPr>
            <a:spLocks noChangeArrowheads="1"/>
          </p:cNvSpPr>
          <p:nvPr/>
        </p:nvSpPr>
        <p:spPr bwMode="auto">
          <a:xfrm>
            <a:off x="2489496" y="5332771"/>
            <a:ext cx="8462821" cy="1382890"/>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23" name="Rectangle 224">
            <a:extLst>
              <a:ext uri="{FF2B5EF4-FFF2-40B4-BE49-F238E27FC236}">
                <a16:creationId xmlns:a16="http://schemas.microsoft.com/office/drawing/2014/main" id="{8403F926-B72E-E80D-5D48-EFC0105434F3}"/>
              </a:ext>
            </a:extLst>
          </p:cNvPr>
          <p:cNvSpPr/>
          <p:nvPr/>
        </p:nvSpPr>
        <p:spPr>
          <a:xfrm>
            <a:off x="3849782" y="2077059"/>
            <a:ext cx="530915"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5" name="Rectangle 225">
            <a:extLst>
              <a:ext uri="{FF2B5EF4-FFF2-40B4-BE49-F238E27FC236}">
                <a16:creationId xmlns:a16="http://schemas.microsoft.com/office/drawing/2014/main" id="{2D2669DD-69D4-9F62-E2E5-B5FB0318322B}"/>
              </a:ext>
            </a:extLst>
          </p:cNvPr>
          <p:cNvSpPr/>
          <p:nvPr/>
        </p:nvSpPr>
        <p:spPr>
          <a:xfrm>
            <a:off x="2840631" y="2084191"/>
            <a:ext cx="543739"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MCS</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6" name="Rectangle 226">
            <a:extLst>
              <a:ext uri="{FF2B5EF4-FFF2-40B4-BE49-F238E27FC236}">
                <a16:creationId xmlns:a16="http://schemas.microsoft.com/office/drawing/2014/main" id="{A3CAA3F5-31A9-8B94-90DB-0277FAA9DFF9}"/>
              </a:ext>
            </a:extLst>
          </p:cNvPr>
          <p:cNvSpPr/>
          <p:nvPr/>
        </p:nvSpPr>
        <p:spPr>
          <a:xfrm>
            <a:off x="5070716" y="2077059"/>
            <a:ext cx="540533"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SMT</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7" name="Rectangle 227">
            <a:extLst>
              <a:ext uri="{FF2B5EF4-FFF2-40B4-BE49-F238E27FC236}">
                <a16:creationId xmlns:a16="http://schemas.microsoft.com/office/drawing/2014/main" id="{FE79D65E-7654-D2FC-FD9E-2D1E32AD749A}"/>
              </a:ext>
            </a:extLst>
          </p:cNvPr>
          <p:cNvSpPr/>
          <p:nvPr/>
        </p:nvSpPr>
        <p:spPr>
          <a:xfrm>
            <a:off x="6134096" y="2077059"/>
            <a:ext cx="50687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DIP</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8" name="Rectangle 228">
            <a:extLst>
              <a:ext uri="{FF2B5EF4-FFF2-40B4-BE49-F238E27FC236}">
                <a16:creationId xmlns:a16="http://schemas.microsoft.com/office/drawing/2014/main" id="{C6EFA413-669E-4F8D-439C-B3F76634DB88}"/>
              </a:ext>
            </a:extLst>
          </p:cNvPr>
          <p:cNvSpPr/>
          <p:nvPr/>
        </p:nvSpPr>
        <p:spPr>
          <a:xfrm>
            <a:off x="8198121" y="2077059"/>
            <a:ext cx="42511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FA</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9" name="Rectangle 229">
            <a:extLst>
              <a:ext uri="{FF2B5EF4-FFF2-40B4-BE49-F238E27FC236}">
                <a16:creationId xmlns:a16="http://schemas.microsoft.com/office/drawing/2014/main" id="{03C387F7-F724-5F49-905E-37099200336A}"/>
              </a:ext>
            </a:extLst>
          </p:cNvPr>
          <p:cNvSpPr/>
          <p:nvPr/>
        </p:nvSpPr>
        <p:spPr>
          <a:xfrm>
            <a:off x="8975929" y="2068407"/>
            <a:ext cx="44275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0" name="Rectangle 230">
            <a:extLst>
              <a:ext uri="{FF2B5EF4-FFF2-40B4-BE49-F238E27FC236}">
                <a16:creationId xmlns:a16="http://schemas.microsoft.com/office/drawing/2014/main" id="{2EACBA4C-BA19-B978-815D-431A68BC8068}"/>
              </a:ext>
            </a:extLst>
          </p:cNvPr>
          <p:cNvSpPr/>
          <p:nvPr/>
        </p:nvSpPr>
        <p:spPr>
          <a:xfrm>
            <a:off x="9579266" y="2077058"/>
            <a:ext cx="615874"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PSCD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1" name="Rectangle 231">
            <a:extLst>
              <a:ext uri="{FF2B5EF4-FFF2-40B4-BE49-F238E27FC236}">
                <a16:creationId xmlns:a16="http://schemas.microsoft.com/office/drawing/2014/main" id="{3F7ECD92-152D-6793-D631-71F9423B9DE4}"/>
              </a:ext>
            </a:extLst>
          </p:cNvPr>
          <p:cNvSpPr/>
          <p:nvPr/>
        </p:nvSpPr>
        <p:spPr>
          <a:xfrm>
            <a:off x="7190067" y="2077059"/>
            <a:ext cx="55816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PMD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2" name="フローチャート : 磁気ディスク 40">
            <a:extLst>
              <a:ext uri="{FF2B5EF4-FFF2-40B4-BE49-F238E27FC236}">
                <a16:creationId xmlns:a16="http://schemas.microsoft.com/office/drawing/2014/main" id="{6EADA0BE-9A60-0031-C5D2-053D2C1B24CA}"/>
              </a:ext>
            </a:extLst>
          </p:cNvPr>
          <p:cNvSpPr>
            <a:spLocks noChangeArrowheads="1"/>
          </p:cNvSpPr>
          <p:nvPr/>
        </p:nvSpPr>
        <p:spPr bwMode="auto">
          <a:xfrm>
            <a:off x="2616206" y="2335747"/>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3" name="フローチャート : 磁気ディスク 40">
            <a:extLst>
              <a:ext uri="{FF2B5EF4-FFF2-40B4-BE49-F238E27FC236}">
                <a16:creationId xmlns:a16="http://schemas.microsoft.com/office/drawing/2014/main" id="{EC0586E3-6EF7-C049-0E1A-D5B72239E1CE}"/>
              </a:ext>
            </a:extLst>
          </p:cNvPr>
          <p:cNvSpPr>
            <a:spLocks noChangeArrowheads="1"/>
          </p:cNvSpPr>
          <p:nvPr/>
        </p:nvSpPr>
        <p:spPr bwMode="auto">
          <a:xfrm>
            <a:off x="2616206" y="2694771"/>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4" name="上下矢印 15">
            <a:extLst>
              <a:ext uri="{FF2B5EF4-FFF2-40B4-BE49-F238E27FC236}">
                <a16:creationId xmlns:a16="http://schemas.microsoft.com/office/drawing/2014/main" id="{33F65204-C9E1-155C-4F26-03B0E87FF2EE}"/>
              </a:ext>
            </a:extLst>
          </p:cNvPr>
          <p:cNvSpPr>
            <a:spLocks noChangeArrowheads="1"/>
          </p:cNvSpPr>
          <p:nvPr/>
        </p:nvSpPr>
        <p:spPr bwMode="auto">
          <a:xfrm>
            <a:off x="2695972" y="2554488"/>
            <a:ext cx="198731" cy="146288"/>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p>
            <a:pPr algn="ctr" fontAlgn="base">
              <a:spcBef>
                <a:spcPct val="0"/>
              </a:spcBef>
              <a:spcAft>
                <a:spcPct val="0"/>
              </a:spcAft>
              <a:defRPr/>
            </a:pPr>
            <a:endParaRPr kumimoji="1" lang="en-SG" sz="1100" b="1" dirty="0">
              <a:solidFill>
                <a:srgbClr val="FFFFFF"/>
              </a:solidFill>
              <a:latin typeface="Meiryo UI" panose="020B0604030504040204" pitchFamily="50" charset="-128"/>
              <a:ea typeface="Meiryo UI" panose="020B0604030504040204" pitchFamily="50" charset="-128"/>
            </a:endParaRPr>
          </a:p>
        </p:txBody>
      </p:sp>
      <p:sp>
        <p:nvSpPr>
          <p:cNvPr id="35" name="二等辺三角形 7172">
            <a:extLst>
              <a:ext uri="{FF2B5EF4-FFF2-40B4-BE49-F238E27FC236}">
                <a16:creationId xmlns:a16="http://schemas.microsoft.com/office/drawing/2014/main" id="{6DD3BEE4-FC13-363A-1EB0-D50F5C50865E}"/>
              </a:ext>
            </a:extLst>
          </p:cNvPr>
          <p:cNvSpPr>
            <a:spLocks noChangeArrowheads="1"/>
          </p:cNvSpPr>
          <p:nvPr/>
        </p:nvSpPr>
        <p:spPr bwMode="auto">
          <a:xfrm rot="5400000">
            <a:off x="3712527" y="2384213"/>
            <a:ext cx="144879" cy="211428"/>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36" name="TextBox 250">
            <a:extLst>
              <a:ext uri="{FF2B5EF4-FFF2-40B4-BE49-F238E27FC236}">
                <a16:creationId xmlns:a16="http://schemas.microsoft.com/office/drawing/2014/main" id="{4BECE690-5643-81C1-D3AD-768004681BDB}"/>
              </a:ext>
            </a:extLst>
          </p:cNvPr>
          <p:cNvSpPr txBox="1"/>
          <p:nvPr/>
        </p:nvSpPr>
        <p:spPr>
          <a:xfrm>
            <a:off x="2529239" y="3006358"/>
            <a:ext cx="105851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Free loc. &amp; Smart W/H control</a:t>
            </a:r>
          </a:p>
        </p:txBody>
      </p:sp>
      <p:grpSp>
        <p:nvGrpSpPr>
          <p:cNvPr id="37" name="Group 251">
            <a:extLst>
              <a:ext uri="{FF2B5EF4-FFF2-40B4-BE49-F238E27FC236}">
                <a16:creationId xmlns:a16="http://schemas.microsoft.com/office/drawing/2014/main" id="{3EB1F4D0-5915-EE91-C960-D3B6746E37F9}"/>
              </a:ext>
            </a:extLst>
          </p:cNvPr>
          <p:cNvGrpSpPr/>
          <p:nvPr/>
        </p:nvGrpSpPr>
        <p:grpSpPr>
          <a:xfrm>
            <a:off x="4109708" y="2374123"/>
            <a:ext cx="489129" cy="554493"/>
            <a:chOff x="2140802" y="1595024"/>
            <a:chExt cx="787782" cy="647332"/>
          </a:xfrm>
        </p:grpSpPr>
        <p:grpSp>
          <p:nvGrpSpPr>
            <p:cNvPr id="165" name="Group 252">
              <a:extLst>
                <a:ext uri="{FF2B5EF4-FFF2-40B4-BE49-F238E27FC236}">
                  <a16:creationId xmlns:a16="http://schemas.microsoft.com/office/drawing/2014/main" id="{85457DF2-6912-EEF9-6155-A4E298816454}"/>
                </a:ext>
              </a:extLst>
            </p:cNvPr>
            <p:cNvGrpSpPr/>
            <p:nvPr/>
          </p:nvGrpSpPr>
          <p:grpSpPr>
            <a:xfrm>
              <a:off x="2140802" y="1595024"/>
              <a:ext cx="787782" cy="647332"/>
              <a:chOff x="5258790" y="2945712"/>
              <a:chExt cx="3784859" cy="2599378"/>
            </a:xfrm>
          </p:grpSpPr>
          <p:pic>
            <p:nvPicPr>
              <p:cNvPr id="177" name="Picture 264">
                <a:extLst>
                  <a:ext uri="{FF2B5EF4-FFF2-40B4-BE49-F238E27FC236}">
                    <a16:creationId xmlns:a16="http://schemas.microsoft.com/office/drawing/2014/main" id="{B95D64C4-6369-A6AD-CA47-6DFE98A44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78" name="図 4">
                <a:extLst>
                  <a:ext uri="{FF2B5EF4-FFF2-40B4-BE49-F238E27FC236}">
                    <a16:creationId xmlns:a16="http://schemas.microsoft.com/office/drawing/2014/main" id="{5F4421F4-3DA8-D08C-B8D7-AA32FD29E1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79" name="Rectangle 6">
                <a:extLst>
                  <a:ext uri="{FF2B5EF4-FFF2-40B4-BE49-F238E27FC236}">
                    <a16:creationId xmlns:a16="http://schemas.microsoft.com/office/drawing/2014/main" id="{5F9A1FFE-2783-1768-E171-89CAB9F7B1C8}"/>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0" name="Rectangle 10">
                <a:extLst>
                  <a:ext uri="{FF2B5EF4-FFF2-40B4-BE49-F238E27FC236}">
                    <a16:creationId xmlns:a16="http://schemas.microsoft.com/office/drawing/2014/main" id="{54D04FEF-35B0-7343-F49D-9FCB9FB7764F}"/>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1" name="Rectangle 14">
                <a:extLst>
                  <a:ext uri="{FF2B5EF4-FFF2-40B4-BE49-F238E27FC236}">
                    <a16:creationId xmlns:a16="http://schemas.microsoft.com/office/drawing/2014/main" id="{86D352C2-DC2D-1F3E-F8C7-CB90ECFA86BD}"/>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2" name="Rectangle 25">
                <a:extLst>
                  <a:ext uri="{FF2B5EF4-FFF2-40B4-BE49-F238E27FC236}">
                    <a16:creationId xmlns:a16="http://schemas.microsoft.com/office/drawing/2014/main" id="{1B7E4D43-F4FC-56C5-C761-58FDA5372711}"/>
                  </a:ext>
                </a:extLst>
              </p:cNvPr>
              <p:cNvSpPr>
                <a:spLocks noChangeArrowheads="1"/>
              </p:cNvSpPr>
              <p:nvPr/>
            </p:nvSpPr>
            <p:spPr bwMode="auto">
              <a:xfrm>
                <a:off x="5779701" y="4854317"/>
                <a:ext cx="994202"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400" b="1" kern="0" dirty="0">
                    <a:solidFill>
                      <a:srgbClr val="000000"/>
                    </a:solidFill>
                    <a:latin typeface="Meiryo UI" panose="020B0604030504040204" pitchFamily="50" charset="-128"/>
                    <a:ea typeface="Meiryo UI" panose="020B0604030504040204" pitchFamily="50" charset="-128"/>
                  </a:rPr>
                  <a:t>Date</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3" name="Rectangle 20">
                <a:extLst>
                  <a:ext uri="{FF2B5EF4-FFF2-40B4-BE49-F238E27FC236}">
                    <a16:creationId xmlns:a16="http://schemas.microsoft.com/office/drawing/2014/main" id="{1ACD5E04-29CB-A776-20F0-9DFF671A49BF}"/>
                  </a:ext>
                </a:extLst>
              </p:cNvPr>
              <p:cNvSpPr>
                <a:spLocks noChangeArrowheads="1"/>
              </p:cNvSpPr>
              <p:nvPr/>
            </p:nvSpPr>
            <p:spPr bwMode="auto">
              <a:xfrm>
                <a:off x="6869930" y="4854317"/>
                <a:ext cx="848167"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Plant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4" name="Rectangle 21">
                <a:extLst>
                  <a:ext uri="{FF2B5EF4-FFF2-40B4-BE49-F238E27FC236}">
                    <a16:creationId xmlns:a16="http://schemas.microsoft.com/office/drawing/2014/main" id="{F0511264-6489-8840-A4B1-4E94662DA0CB}"/>
                  </a:ext>
                </a:extLst>
              </p:cNvPr>
              <p:cNvSpPr>
                <a:spLocks noChangeArrowheads="1"/>
              </p:cNvSpPr>
              <p:nvPr/>
            </p:nvSpPr>
            <p:spPr bwMode="auto">
              <a:xfrm>
                <a:off x="7901891" y="4854317"/>
                <a:ext cx="725695"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Cat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grpSp>
        <p:grpSp>
          <p:nvGrpSpPr>
            <p:cNvPr id="166" name="Group 253">
              <a:extLst>
                <a:ext uri="{FF2B5EF4-FFF2-40B4-BE49-F238E27FC236}">
                  <a16:creationId xmlns:a16="http://schemas.microsoft.com/office/drawing/2014/main" id="{A016DEFF-961E-72E5-4DD6-B06E4BD64988}"/>
                </a:ext>
              </a:extLst>
            </p:cNvPr>
            <p:cNvGrpSpPr/>
            <p:nvPr/>
          </p:nvGrpSpPr>
          <p:grpSpPr>
            <a:xfrm>
              <a:off x="2202350" y="1663805"/>
              <a:ext cx="640217" cy="489410"/>
              <a:chOff x="6783242" y="3492107"/>
              <a:chExt cx="2252867" cy="2464819"/>
            </a:xfrm>
          </p:grpSpPr>
          <p:sp>
            <p:nvSpPr>
              <p:cNvPr id="167" name="角丸四角形 3">
                <a:extLst>
                  <a:ext uri="{FF2B5EF4-FFF2-40B4-BE49-F238E27FC236}">
                    <a16:creationId xmlns:a16="http://schemas.microsoft.com/office/drawing/2014/main" id="{642CCB06-8FFE-B0AD-6B54-343737265D8E}"/>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lIns="36000" tIns="0" rIns="36000" bIns="0" anchor="ctr" anchorCtr="0">
                <a:noAutofit/>
              </a:bodyPr>
              <a:lstStyle/>
              <a:p>
                <a:pPr algn="ctr" fontAlgn="base">
                  <a:spcBef>
                    <a:spcPct val="0"/>
                  </a:spcBef>
                  <a:spcAft>
                    <a:spcPct val="0"/>
                  </a:spcAft>
                  <a:defRPr/>
                </a:pPr>
                <a:endParaRPr lang="en-SG" sz="9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68" name="正方形/長方形 1">
                <a:extLst>
                  <a:ext uri="{FF2B5EF4-FFF2-40B4-BE49-F238E27FC236}">
                    <a16:creationId xmlns:a16="http://schemas.microsoft.com/office/drawing/2014/main" id="{FD393684-AE09-2D40-7D56-E3099B28E1C8}"/>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ECN change</a:t>
                </a:r>
              </a:p>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Part A -&gt; B</a:t>
                </a:r>
                <a:endParaRPr lang="en-SG" sz="100" b="1" dirty="0">
                  <a:solidFill>
                    <a:srgbClr val="FFFF00"/>
                  </a:solidFill>
                  <a:latin typeface="Meiryo UI" panose="020B0604030504040204" pitchFamily="50" charset="-128"/>
                  <a:ea typeface="Meiryo UI" panose="020B0604030504040204" pitchFamily="50" charset="-128"/>
                  <a:cs typeface="Arial" pitchFamily="34" charset="0"/>
                </a:endParaRPr>
              </a:p>
            </p:txBody>
          </p:sp>
          <p:sp>
            <p:nvSpPr>
              <p:cNvPr id="169" name="テキスト ボックス 4">
                <a:extLst>
                  <a:ext uri="{FF2B5EF4-FFF2-40B4-BE49-F238E27FC236}">
                    <a16:creationId xmlns:a16="http://schemas.microsoft.com/office/drawing/2014/main" id="{DC8F9F1C-0B85-F507-E29E-6323D976CB86}"/>
                  </a:ext>
                </a:extLst>
              </p:cNvPr>
              <p:cNvSpPr txBox="1"/>
              <p:nvPr/>
            </p:nvSpPr>
            <p:spPr>
              <a:xfrm>
                <a:off x="6819061" y="4426348"/>
                <a:ext cx="1053494"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No  :</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0" name="テキスト ボックス 17">
                <a:extLst>
                  <a:ext uri="{FF2B5EF4-FFF2-40B4-BE49-F238E27FC236}">
                    <a16:creationId xmlns:a16="http://schemas.microsoft.com/office/drawing/2014/main" id="{93D23BD6-E0AF-6B38-0061-0B2B668C0BCB}"/>
                  </a:ext>
                </a:extLst>
              </p:cNvPr>
              <p:cNvSpPr txBox="1"/>
              <p:nvPr/>
            </p:nvSpPr>
            <p:spPr>
              <a:xfrm>
                <a:off x="7905833" y="4405989"/>
                <a:ext cx="367280"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1" name="テキスト ボックス 4">
                <a:extLst>
                  <a:ext uri="{FF2B5EF4-FFF2-40B4-BE49-F238E27FC236}">
                    <a16:creationId xmlns:a16="http://schemas.microsoft.com/office/drawing/2014/main" id="{C4996735-EE76-4758-7F0C-1480F48DF375}"/>
                  </a:ext>
                </a:extLst>
              </p:cNvPr>
              <p:cNvSpPr txBox="1"/>
              <p:nvPr/>
            </p:nvSpPr>
            <p:spPr>
              <a:xfrm>
                <a:off x="6819061" y="4816519"/>
                <a:ext cx="1075936"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card:</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2" name="テキスト ボックス 4">
                <a:extLst>
                  <a:ext uri="{FF2B5EF4-FFF2-40B4-BE49-F238E27FC236}">
                    <a16:creationId xmlns:a16="http://schemas.microsoft.com/office/drawing/2014/main" id="{0E5CC8AF-DFCA-7D47-9A53-6FE41123CB20}"/>
                  </a:ext>
                </a:extLst>
              </p:cNvPr>
              <p:cNvSpPr txBox="1"/>
              <p:nvPr/>
            </p:nvSpPr>
            <p:spPr>
              <a:xfrm>
                <a:off x="6852731" y="5202057"/>
                <a:ext cx="652615"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QTY:</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3" name="テキスト ボックス 17">
                <a:extLst>
                  <a:ext uri="{FF2B5EF4-FFF2-40B4-BE49-F238E27FC236}">
                    <a16:creationId xmlns:a16="http://schemas.microsoft.com/office/drawing/2014/main" id="{7C34D68A-FB82-1D40-C9FE-314A843D547A}"/>
                  </a:ext>
                </a:extLst>
              </p:cNvPr>
              <p:cNvSpPr txBox="1"/>
              <p:nvPr/>
            </p:nvSpPr>
            <p:spPr>
              <a:xfrm>
                <a:off x="7905833" y="4776139"/>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A</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4" name="テキスト ボックス 17">
                <a:extLst>
                  <a:ext uri="{FF2B5EF4-FFF2-40B4-BE49-F238E27FC236}">
                    <a16:creationId xmlns:a16="http://schemas.microsoft.com/office/drawing/2014/main" id="{AB506294-8248-4BDA-545B-51828097788D}"/>
                  </a:ext>
                </a:extLst>
              </p:cNvPr>
              <p:cNvSpPr txBox="1"/>
              <p:nvPr/>
            </p:nvSpPr>
            <p:spPr>
              <a:xfrm>
                <a:off x="7764928" y="5451805"/>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5" name="テキスト ボックス 17">
                <a:extLst>
                  <a:ext uri="{FF2B5EF4-FFF2-40B4-BE49-F238E27FC236}">
                    <a16:creationId xmlns:a16="http://schemas.microsoft.com/office/drawing/2014/main" id="{F752E2F3-5905-83EA-0C34-0679789FDC00}"/>
                  </a:ext>
                </a:extLst>
              </p:cNvPr>
              <p:cNvSpPr txBox="1"/>
              <p:nvPr/>
            </p:nvSpPr>
            <p:spPr>
              <a:xfrm>
                <a:off x="7905833" y="5186668"/>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30</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6" name="正方形/長方形 1">
                <a:extLst>
                  <a:ext uri="{FF2B5EF4-FFF2-40B4-BE49-F238E27FC236}">
                    <a16:creationId xmlns:a16="http://schemas.microsoft.com/office/drawing/2014/main" id="{2980456A-5B96-57E4-CF2F-5CF721BF1926}"/>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SG" sz="100" b="1" dirty="0">
                    <a:solidFill>
                      <a:srgbClr val="FFFF00"/>
                    </a:solidFill>
                    <a:latin typeface="Meiryo UI" panose="020B0604030504040204" pitchFamily="50" charset="-128"/>
                    <a:ea typeface="Meiryo UI" panose="020B0604030504040204" pitchFamily="50" charset="-128"/>
                    <a:cs typeface="Arial" pitchFamily="34" charset="0"/>
                  </a:rPr>
                  <a:t>Please check carefully</a:t>
                </a:r>
              </a:p>
            </p:txBody>
          </p:sp>
        </p:grpSp>
      </p:grpSp>
      <p:sp>
        <p:nvSpPr>
          <p:cNvPr id="38" name="TextBox 272">
            <a:extLst>
              <a:ext uri="{FF2B5EF4-FFF2-40B4-BE49-F238E27FC236}">
                <a16:creationId xmlns:a16="http://schemas.microsoft.com/office/drawing/2014/main" id="{6A866B2D-2B04-1973-DB72-BE1AB47CF897}"/>
              </a:ext>
            </a:extLst>
          </p:cNvPr>
          <p:cNvSpPr txBox="1"/>
          <p:nvPr/>
        </p:nvSpPr>
        <p:spPr>
          <a:xfrm>
            <a:off x="3628076" y="3006358"/>
            <a:ext cx="102197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Insp./urgent Part, </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 order &amp; Map.</a:t>
            </a:r>
          </a:p>
        </p:txBody>
      </p:sp>
      <p:pic>
        <p:nvPicPr>
          <p:cNvPr id="39" name="Picture 273">
            <a:extLst>
              <a:ext uri="{FF2B5EF4-FFF2-40B4-BE49-F238E27FC236}">
                <a16:creationId xmlns:a16="http://schemas.microsoft.com/office/drawing/2014/main" id="{05E0448E-BF09-F204-864F-23A27BC1E932}"/>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782621" y="2357927"/>
            <a:ext cx="270110" cy="257928"/>
          </a:xfrm>
          <a:prstGeom prst="rect">
            <a:avLst/>
          </a:prstGeom>
          <a:solidFill>
            <a:srgbClr val="00B0F0"/>
          </a:solidFill>
          <a:ln w="19050">
            <a:solidFill>
              <a:schemeClr val="tx1"/>
            </a:solidFill>
            <a:miter lim="800000"/>
            <a:headEnd/>
            <a:tailEnd/>
          </a:ln>
        </p:spPr>
      </p:pic>
      <p:sp>
        <p:nvSpPr>
          <p:cNvPr id="40" name="Down Arrow 104">
            <a:extLst>
              <a:ext uri="{FF2B5EF4-FFF2-40B4-BE49-F238E27FC236}">
                <a16:creationId xmlns:a16="http://schemas.microsoft.com/office/drawing/2014/main" id="{A8124826-7732-1BBF-69EC-6E5C59819138}"/>
              </a:ext>
            </a:extLst>
          </p:cNvPr>
          <p:cNvSpPr/>
          <p:nvPr/>
        </p:nvSpPr>
        <p:spPr>
          <a:xfrm rot="16200000">
            <a:off x="5016803" y="2453549"/>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sp>
        <p:nvSpPr>
          <p:cNvPr id="41" name="フローチャート : 磁気ディスク 40">
            <a:extLst>
              <a:ext uri="{FF2B5EF4-FFF2-40B4-BE49-F238E27FC236}">
                <a16:creationId xmlns:a16="http://schemas.microsoft.com/office/drawing/2014/main" id="{56F64875-B1E4-FB68-E638-45738737C2AC}"/>
              </a:ext>
            </a:extLst>
          </p:cNvPr>
          <p:cNvSpPr>
            <a:spLocks noChangeArrowheads="1"/>
          </p:cNvSpPr>
          <p:nvPr/>
        </p:nvSpPr>
        <p:spPr bwMode="auto">
          <a:xfrm>
            <a:off x="4753598"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2" name="TextBox 276">
            <a:extLst>
              <a:ext uri="{FF2B5EF4-FFF2-40B4-BE49-F238E27FC236}">
                <a16:creationId xmlns:a16="http://schemas.microsoft.com/office/drawing/2014/main" id="{EFBC6067-C0B9-D3A9-9A68-6C1638D1EEF1}"/>
              </a:ext>
            </a:extLst>
          </p:cNvPr>
          <p:cNvSpPr txBox="1"/>
          <p:nvPr/>
        </p:nvSpPr>
        <p:spPr>
          <a:xfrm>
            <a:off x="4703137" y="3006358"/>
            <a:ext cx="107664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Check Part by character scan</a:t>
            </a:r>
          </a:p>
        </p:txBody>
      </p:sp>
      <p:pic>
        <p:nvPicPr>
          <p:cNvPr id="43" name="Picture 2" descr="C:\Users\2005293\Desktop\New folder\IMG_1643.JPG">
            <a:extLst>
              <a:ext uri="{FF2B5EF4-FFF2-40B4-BE49-F238E27FC236}">
                <a16:creationId xmlns:a16="http://schemas.microsoft.com/office/drawing/2014/main" id="{B1A9FA7F-99C9-C3BA-736A-05FFAA32D1A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853647" y="2390699"/>
            <a:ext cx="542640" cy="527835"/>
          </a:xfrm>
          <a:prstGeom prst="rect">
            <a:avLst/>
          </a:prstGeom>
          <a:noFill/>
          <a:extLst>
            <a:ext uri="{909E8E84-426E-40DD-AFC4-6F175D3DCCD1}">
              <a14:hiddenFill xmlns:a14="http://schemas.microsoft.com/office/drawing/2010/main">
                <a:solidFill>
                  <a:srgbClr val="FFFFFF"/>
                </a:solidFill>
              </a14:hiddenFill>
            </a:ext>
          </a:extLst>
        </p:spPr>
      </p:pic>
      <p:sp>
        <p:nvSpPr>
          <p:cNvPr id="44" name="フローチャート : 磁気ディスク 40">
            <a:extLst>
              <a:ext uri="{FF2B5EF4-FFF2-40B4-BE49-F238E27FC236}">
                <a16:creationId xmlns:a16="http://schemas.microsoft.com/office/drawing/2014/main" id="{51F5A52A-BF4A-D42D-D4B8-454E2F80D846}"/>
              </a:ext>
            </a:extLst>
          </p:cNvPr>
          <p:cNvSpPr>
            <a:spLocks noChangeArrowheads="1"/>
          </p:cNvSpPr>
          <p:nvPr/>
        </p:nvSpPr>
        <p:spPr bwMode="auto">
          <a:xfrm>
            <a:off x="6450897"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5" name="TextBox 279">
            <a:extLst>
              <a:ext uri="{FF2B5EF4-FFF2-40B4-BE49-F238E27FC236}">
                <a16:creationId xmlns:a16="http://schemas.microsoft.com/office/drawing/2014/main" id="{3F97E833-7A17-EEB2-28F5-5EBCD0C2E061}"/>
              </a:ext>
            </a:extLst>
          </p:cNvPr>
          <p:cNvSpPr txBox="1"/>
          <p:nvPr/>
        </p:nvSpPr>
        <p:spPr>
          <a:xfrm>
            <a:off x="5819597" y="3006358"/>
            <a:ext cx="1011616"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Verify part card in DIP Process </a:t>
            </a:r>
          </a:p>
        </p:txBody>
      </p:sp>
      <p:sp>
        <p:nvSpPr>
          <p:cNvPr id="46" name="TextBox 280">
            <a:extLst>
              <a:ext uri="{FF2B5EF4-FFF2-40B4-BE49-F238E27FC236}">
                <a16:creationId xmlns:a16="http://schemas.microsoft.com/office/drawing/2014/main" id="{1DABE20A-BA9B-D0D5-4FC1-0179F77EF16C}"/>
              </a:ext>
            </a:extLst>
          </p:cNvPr>
          <p:cNvSpPr txBox="1"/>
          <p:nvPr/>
        </p:nvSpPr>
        <p:spPr>
          <a:xfrm>
            <a:off x="6884973" y="3006358"/>
            <a:ext cx="1021774" cy="332892"/>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Injection, printing process control</a:t>
            </a:r>
          </a:p>
        </p:txBody>
      </p:sp>
      <p:sp>
        <p:nvSpPr>
          <p:cNvPr id="47" name="フローチャート : 磁気ディスク 40">
            <a:extLst>
              <a:ext uri="{FF2B5EF4-FFF2-40B4-BE49-F238E27FC236}">
                <a16:creationId xmlns:a16="http://schemas.microsoft.com/office/drawing/2014/main" id="{B12FDE5D-2779-7C6E-0C50-5E2373B66DAE}"/>
              </a:ext>
            </a:extLst>
          </p:cNvPr>
          <p:cNvSpPr>
            <a:spLocks noChangeArrowheads="1"/>
          </p:cNvSpPr>
          <p:nvPr/>
        </p:nvSpPr>
        <p:spPr bwMode="auto">
          <a:xfrm>
            <a:off x="7511366" y="2684016"/>
            <a:ext cx="335840" cy="23656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8" name="Down Arrow 104">
            <a:extLst>
              <a:ext uri="{FF2B5EF4-FFF2-40B4-BE49-F238E27FC236}">
                <a16:creationId xmlns:a16="http://schemas.microsoft.com/office/drawing/2014/main" id="{003FC17B-DE7E-372A-07B1-DCBDDBFD4E85}"/>
              </a:ext>
            </a:extLst>
          </p:cNvPr>
          <p:cNvSpPr/>
          <p:nvPr/>
        </p:nvSpPr>
        <p:spPr>
          <a:xfrm>
            <a:off x="7604879" y="2605505"/>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pic>
        <p:nvPicPr>
          <p:cNvPr id="49" name="Picture 283">
            <a:extLst>
              <a:ext uri="{FF2B5EF4-FFF2-40B4-BE49-F238E27FC236}">
                <a16:creationId xmlns:a16="http://schemas.microsoft.com/office/drawing/2014/main" id="{3AA47770-C791-7E7F-BA5E-FB0CA10FBA7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541268" y="2370142"/>
            <a:ext cx="314111" cy="240401"/>
          </a:xfrm>
          <a:prstGeom prst="rect">
            <a:avLst/>
          </a:prstGeom>
        </p:spPr>
      </p:pic>
      <p:grpSp>
        <p:nvGrpSpPr>
          <p:cNvPr id="50" name="Group 284">
            <a:extLst>
              <a:ext uri="{FF2B5EF4-FFF2-40B4-BE49-F238E27FC236}">
                <a16:creationId xmlns:a16="http://schemas.microsoft.com/office/drawing/2014/main" id="{66FD26A4-F8D2-5A12-222B-1E6DC9522AB4}"/>
              </a:ext>
            </a:extLst>
          </p:cNvPr>
          <p:cNvGrpSpPr/>
          <p:nvPr/>
        </p:nvGrpSpPr>
        <p:grpSpPr>
          <a:xfrm>
            <a:off x="6441797" y="2378595"/>
            <a:ext cx="354253" cy="254644"/>
            <a:chOff x="4852049" y="1727863"/>
            <a:chExt cx="1419070" cy="1169265"/>
          </a:xfrm>
        </p:grpSpPr>
        <p:grpSp>
          <p:nvGrpSpPr>
            <p:cNvPr id="159" name="グループ化 55">
              <a:extLst>
                <a:ext uri="{FF2B5EF4-FFF2-40B4-BE49-F238E27FC236}">
                  <a16:creationId xmlns:a16="http://schemas.microsoft.com/office/drawing/2014/main" id="{CC3CEA57-D9F0-1BCD-67D6-8F71BC387794}"/>
                </a:ext>
              </a:extLst>
            </p:cNvPr>
            <p:cNvGrpSpPr>
              <a:grpSpLocks/>
            </p:cNvGrpSpPr>
            <p:nvPr/>
          </p:nvGrpSpPr>
          <p:grpSpPr bwMode="auto">
            <a:xfrm>
              <a:off x="4852049" y="1727863"/>
              <a:ext cx="1419070" cy="1169265"/>
              <a:chOff x="1092876" y="1546802"/>
              <a:chExt cx="1123820" cy="946094"/>
            </a:xfrm>
          </p:grpSpPr>
          <p:sp>
            <p:nvSpPr>
              <p:cNvPr id="161" name="正方形/長方形 56">
                <a:extLst>
                  <a:ext uri="{FF2B5EF4-FFF2-40B4-BE49-F238E27FC236}">
                    <a16:creationId xmlns:a16="http://schemas.microsoft.com/office/drawing/2014/main" id="{E4C4138A-6830-3E32-D3C1-61B885A63F6B}"/>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2" name="正方形/長方形 57">
                <a:extLst>
                  <a:ext uri="{FF2B5EF4-FFF2-40B4-BE49-F238E27FC236}">
                    <a16:creationId xmlns:a16="http://schemas.microsoft.com/office/drawing/2014/main" id="{775D45D3-988F-2BF1-BE46-56ABA657715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63" name="正方形/長方形 58">
                <a:extLst>
                  <a:ext uri="{FF2B5EF4-FFF2-40B4-BE49-F238E27FC236}">
                    <a16:creationId xmlns:a16="http://schemas.microsoft.com/office/drawing/2014/main" id="{BAC09261-6DB2-C6F9-C091-C75A8FDAF5D2}"/>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4" name="正方形/長方形 59">
                <a:extLst>
                  <a:ext uri="{FF2B5EF4-FFF2-40B4-BE49-F238E27FC236}">
                    <a16:creationId xmlns:a16="http://schemas.microsoft.com/office/drawing/2014/main" id="{93C169F1-95C1-0CD5-03B6-A5CAE70F21C8}"/>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60" name="正方形/長方形 70">
              <a:extLst>
                <a:ext uri="{FF2B5EF4-FFF2-40B4-BE49-F238E27FC236}">
                  <a16:creationId xmlns:a16="http://schemas.microsoft.com/office/drawing/2014/main" id="{EEAE4379-D9E5-F86B-70EF-EFBBCCE28B6D}"/>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500" dirty="0">
                  <a:solidFill>
                    <a:srgbClr val="000000"/>
                  </a:solidFill>
                  <a:latin typeface="Meiryo UI" panose="020B0604030504040204" pitchFamily="50" charset="-128"/>
                  <a:ea typeface="Meiryo UI" panose="020B0604030504040204" pitchFamily="50" charset="-128"/>
                </a:rPr>
                <a:t>Sys</a:t>
              </a:r>
            </a:p>
          </p:txBody>
        </p:sp>
      </p:grpSp>
      <p:grpSp>
        <p:nvGrpSpPr>
          <p:cNvPr id="51" name="Group 291">
            <a:extLst>
              <a:ext uri="{FF2B5EF4-FFF2-40B4-BE49-F238E27FC236}">
                <a16:creationId xmlns:a16="http://schemas.microsoft.com/office/drawing/2014/main" id="{1919C56D-D1FB-022D-EFF5-96759EAE9C6E}"/>
              </a:ext>
            </a:extLst>
          </p:cNvPr>
          <p:cNvGrpSpPr/>
          <p:nvPr/>
        </p:nvGrpSpPr>
        <p:grpSpPr>
          <a:xfrm>
            <a:off x="6931715" y="2387733"/>
            <a:ext cx="473826" cy="233251"/>
            <a:chOff x="5002072" y="2355721"/>
            <a:chExt cx="941525" cy="463825"/>
          </a:xfrm>
        </p:grpSpPr>
        <p:pic>
          <p:nvPicPr>
            <p:cNvPr id="157" name="Picture 292">
              <a:extLst>
                <a:ext uri="{FF2B5EF4-FFF2-40B4-BE49-F238E27FC236}">
                  <a16:creationId xmlns:a16="http://schemas.microsoft.com/office/drawing/2014/main" id="{DEEB142A-C111-D47C-CD40-C47D3DB5DA8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58" name="図 59">
              <a:extLst>
                <a:ext uri="{FF2B5EF4-FFF2-40B4-BE49-F238E27FC236}">
                  <a16:creationId xmlns:a16="http://schemas.microsoft.com/office/drawing/2014/main" id="{7DB911A6-7B96-1AE2-5343-16CAA68E73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52" name="二等辺三角形 7172">
            <a:extLst>
              <a:ext uri="{FF2B5EF4-FFF2-40B4-BE49-F238E27FC236}">
                <a16:creationId xmlns:a16="http://schemas.microsoft.com/office/drawing/2014/main" id="{79B1ED31-F51D-A83C-9C78-18C25F079915}"/>
              </a:ext>
            </a:extLst>
          </p:cNvPr>
          <p:cNvSpPr>
            <a:spLocks noChangeArrowheads="1"/>
          </p:cNvSpPr>
          <p:nvPr/>
        </p:nvSpPr>
        <p:spPr bwMode="auto">
          <a:xfrm rot="5400000">
            <a:off x="7427358" y="2375247"/>
            <a:ext cx="98955" cy="158849"/>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53" name="TextBox 295">
            <a:extLst>
              <a:ext uri="{FF2B5EF4-FFF2-40B4-BE49-F238E27FC236}">
                <a16:creationId xmlns:a16="http://schemas.microsoft.com/office/drawing/2014/main" id="{6348C0D9-20D8-E85A-3962-34C1D72EB208}"/>
              </a:ext>
            </a:extLst>
          </p:cNvPr>
          <p:cNvSpPr txBox="1"/>
          <p:nvPr/>
        </p:nvSpPr>
        <p:spPr>
          <a:xfrm>
            <a:off x="7956532" y="3006359"/>
            <a:ext cx="78626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Cell Management.</a:t>
            </a:r>
          </a:p>
        </p:txBody>
      </p:sp>
      <p:sp>
        <p:nvSpPr>
          <p:cNvPr id="54" name="TextBox 296">
            <a:extLst>
              <a:ext uri="{FF2B5EF4-FFF2-40B4-BE49-F238E27FC236}">
                <a16:creationId xmlns:a16="http://schemas.microsoft.com/office/drawing/2014/main" id="{E76F4A0C-88BF-F70B-0CB0-B1B2A34FA149}"/>
              </a:ext>
            </a:extLst>
          </p:cNvPr>
          <p:cNvSpPr txBox="1"/>
          <p:nvPr/>
        </p:nvSpPr>
        <p:spPr>
          <a:xfrm>
            <a:off x="9510851" y="3006359"/>
            <a:ext cx="57122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Shipping Control</a:t>
            </a:r>
          </a:p>
        </p:txBody>
      </p:sp>
      <p:pic>
        <p:nvPicPr>
          <p:cNvPr id="55" name="Picture 2">
            <a:extLst>
              <a:ext uri="{FF2B5EF4-FFF2-40B4-BE49-F238E27FC236}">
                <a16:creationId xmlns:a16="http://schemas.microsoft.com/office/drawing/2014/main" id="{84D0CE54-A0AB-2937-97BA-DAF421F773E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8755346" y="2306459"/>
            <a:ext cx="714288" cy="67775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298">
            <a:extLst>
              <a:ext uri="{FF2B5EF4-FFF2-40B4-BE49-F238E27FC236}">
                <a16:creationId xmlns:a16="http://schemas.microsoft.com/office/drawing/2014/main" id="{E98BCCEF-E590-A91A-FDC0-1B8E2C110B17}"/>
              </a:ext>
            </a:extLst>
          </p:cNvPr>
          <p:cNvSpPr txBox="1"/>
          <p:nvPr/>
        </p:nvSpPr>
        <p:spPr>
          <a:xfrm>
            <a:off x="8796424" y="3006358"/>
            <a:ext cx="661880"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Multi Job by Tablet</a:t>
            </a:r>
          </a:p>
        </p:txBody>
      </p:sp>
      <p:pic>
        <p:nvPicPr>
          <p:cNvPr id="57" name="図 2">
            <a:extLst>
              <a:ext uri="{FF2B5EF4-FFF2-40B4-BE49-F238E27FC236}">
                <a16:creationId xmlns:a16="http://schemas.microsoft.com/office/drawing/2014/main" id="{883CA374-3CAD-7FFC-B275-5ECC6C3AC333}"/>
              </a:ext>
            </a:extLst>
          </p:cNvPr>
          <p:cNvPicPr>
            <a:picLocks noChangeAspect="1"/>
          </p:cNvPicPr>
          <p:nvPr/>
        </p:nvPicPr>
        <p:blipFill>
          <a:blip r:embed="rId17"/>
          <a:stretch>
            <a:fillRect/>
          </a:stretch>
        </p:blipFill>
        <p:spPr>
          <a:xfrm>
            <a:off x="9548927" y="2392831"/>
            <a:ext cx="527711" cy="448777"/>
          </a:xfrm>
          <a:prstGeom prst="rect">
            <a:avLst/>
          </a:prstGeom>
        </p:spPr>
      </p:pic>
      <p:sp>
        <p:nvSpPr>
          <p:cNvPr id="58" name="Rectangle 347">
            <a:extLst>
              <a:ext uri="{FF2B5EF4-FFF2-40B4-BE49-F238E27FC236}">
                <a16:creationId xmlns:a16="http://schemas.microsoft.com/office/drawing/2014/main" id="{63218AD4-6BD8-BC21-51B9-448B19ED73C0}"/>
              </a:ext>
            </a:extLst>
          </p:cNvPr>
          <p:cNvSpPr/>
          <p:nvPr/>
        </p:nvSpPr>
        <p:spPr bwMode="auto">
          <a:xfrm>
            <a:off x="4702891" y="2295416"/>
            <a:ext cx="1077755" cy="1055665"/>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59" name="Rectangle 348">
            <a:extLst>
              <a:ext uri="{FF2B5EF4-FFF2-40B4-BE49-F238E27FC236}">
                <a16:creationId xmlns:a16="http://schemas.microsoft.com/office/drawing/2014/main" id="{21CEF47F-374D-5E0B-E00B-43E44D9AA309}"/>
              </a:ext>
            </a:extLst>
          </p:cNvPr>
          <p:cNvSpPr/>
          <p:nvPr/>
        </p:nvSpPr>
        <p:spPr bwMode="auto">
          <a:xfrm>
            <a:off x="5818456" y="2295414"/>
            <a:ext cx="101816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0" name="Rectangle 349">
            <a:extLst>
              <a:ext uri="{FF2B5EF4-FFF2-40B4-BE49-F238E27FC236}">
                <a16:creationId xmlns:a16="http://schemas.microsoft.com/office/drawing/2014/main" id="{66FAB7B3-3EE7-8EBE-6B4F-53D31B1E2AF9}"/>
              </a:ext>
            </a:extLst>
          </p:cNvPr>
          <p:cNvSpPr/>
          <p:nvPr/>
        </p:nvSpPr>
        <p:spPr bwMode="auto">
          <a:xfrm>
            <a:off x="6881773" y="2295415"/>
            <a:ext cx="102264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1" name="Rectangle 350">
            <a:extLst>
              <a:ext uri="{FF2B5EF4-FFF2-40B4-BE49-F238E27FC236}">
                <a16:creationId xmlns:a16="http://schemas.microsoft.com/office/drawing/2014/main" id="{8245E30F-438F-41BF-29E8-91838A83049D}"/>
              </a:ext>
            </a:extLst>
          </p:cNvPr>
          <p:cNvSpPr/>
          <p:nvPr/>
        </p:nvSpPr>
        <p:spPr bwMode="auto">
          <a:xfrm>
            <a:off x="7953802" y="2295415"/>
            <a:ext cx="788996"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2" name="Rectangle 351">
            <a:extLst>
              <a:ext uri="{FF2B5EF4-FFF2-40B4-BE49-F238E27FC236}">
                <a16:creationId xmlns:a16="http://schemas.microsoft.com/office/drawing/2014/main" id="{147EBE50-E800-B3B7-A2CE-E9AE17304021}"/>
              </a:ext>
            </a:extLst>
          </p:cNvPr>
          <p:cNvSpPr/>
          <p:nvPr/>
        </p:nvSpPr>
        <p:spPr bwMode="auto">
          <a:xfrm>
            <a:off x="8796423" y="2295415"/>
            <a:ext cx="659148" cy="1050519"/>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3" name="Rectangle 352">
            <a:extLst>
              <a:ext uri="{FF2B5EF4-FFF2-40B4-BE49-F238E27FC236}">
                <a16:creationId xmlns:a16="http://schemas.microsoft.com/office/drawing/2014/main" id="{25A5B89B-A554-4925-31F2-B7E23CE380D5}"/>
              </a:ext>
            </a:extLst>
          </p:cNvPr>
          <p:cNvSpPr/>
          <p:nvPr/>
        </p:nvSpPr>
        <p:spPr bwMode="auto">
          <a:xfrm>
            <a:off x="9510851" y="2295414"/>
            <a:ext cx="571225" cy="104536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4" name="Rectangle 359">
            <a:extLst>
              <a:ext uri="{FF2B5EF4-FFF2-40B4-BE49-F238E27FC236}">
                <a16:creationId xmlns:a16="http://schemas.microsoft.com/office/drawing/2014/main" id="{3E4BD167-6C88-E653-F9C0-A44B5F51102B}"/>
              </a:ext>
            </a:extLst>
          </p:cNvPr>
          <p:cNvSpPr/>
          <p:nvPr/>
        </p:nvSpPr>
        <p:spPr bwMode="auto">
          <a:xfrm>
            <a:off x="2597093" y="5370142"/>
            <a:ext cx="8315944" cy="1314331"/>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65" name="Picture 406">
            <a:extLst>
              <a:ext uri="{FF2B5EF4-FFF2-40B4-BE49-F238E27FC236}">
                <a16:creationId xmlns:a16="http://schemas.microsoft.com/office/drawing/2014/main" id="{8B55A01D-4832-00BF-A72A-693F9F95C5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31834" y="5408651"/>
            <a:ext cx="1756026" cy="1207813"/>
          </a:xfrm>
          <a:prstGeom prst="rect">
            <a:avLst/>
          </a:prstGeom>
        </p:spPr>
      </p:pic>
      <p:pic>
        <p:nvPicPr>
          <p:cNvPr id="66" name="Picture 407">
            <a:extLst>
              <a:ext uri="{FF2B5EF4-FFF2-40B4-BE49-F238E27FC236}">
                <a16:creationId xmlns:a16="http://schemas.microsoft.com/office/drawing/2014/main" id="{58C703C1-F3C4-3138-9F29-2AA6AA414B95}"/>
              </a:ext>
            </a:extLst>
          </p:cNvPr>
          <p:cNvPicPr>
            <a:picLocks noChangeAspect="1"/>
          </p:cNvPicPr>
          <p:nvPr/>
        </p:nvPicPr>
        <p:blipFill rotWithShape="1">
          <a:blip r:embed="rId19">
            <a:extLst>
              <a:ext uri="{28A0092B-C50C-407E-A947-70E740481C1C}">
                <a14:useLocalDpi xmlns:a14="http://schemas.microsoft.com/office/drawing/2010/main" val="0"/>
              </a:ext>
            </a:extLst>
          </a:blip>
          <a:srcRect l="8256" t="15731" r="8366" b="10848"/>
          <a:stretch/>
        </p:blipFill>
        <p:spPr>
          <a:xfrm>
            <a:off x="4435480" y="5408651"/>
            <a:ext cx="1882951" cy="1207813"/>
          </a:xfrm>
          <a:prstGeom prst="rect">
            <a:avLst/>
          </a:prstGeom>
        </p:spPr>
      </p:pic>
      <p:pic>
        <p:nvPicPr>
          <p:cNvPr id="67" name="Picture 408">
            <a:extLst>
              <a:ext uri="{FF2B5EF4-FFF2-40B4-BE49-F238E27FC236}">
                <a16:creationId xmlns:a16="http://schemas.microsoft.com/office/drawing/2014/main" id="{FA11D97C-E20F-F807-E57F-61468D792D4D}"/>
              </a:ext>
            </a:extLst>
          </p:cNvPr>
          <p:cNvPicPr>
            <a:picLocks noChangeAspect="1"/>
          </p:cNvPicPr>
          <p:nvPr/>
        </p:nvPicPr>
        <p:blipFill rotWithShape="1">
          <a:blip r:embed="rId20">
            <a:extLst>
              <a:ext uri="{28A0092B-C50C-407E-A947-70E740481C1C}">
                <a14:useLocalDpi xmlns:a14="http://schemas.microsoft.com/office/drawing/2010/main" val="0"/>
              </a:ext>
            </a:extLst>
          </a:blip>
          <a:srcRect l="8227" t="10631" r="12744" b="20320"/>
          <a:stretch/>
        </p:blipFill>
        <p:spPr>
          <a:xfrm>
            <a:off x="9475548" y="5842330"/>
            <a:ext cx="1284623" cy="794853"/>
          </a:xfrm>
          <a:prstGeom prst="rect">
            <a:avLst/>
          </a:prstGeom>
        </p:spPr>
      </p:pic>
      <p:pic>
        <p:nvPicPr>
          <p:cNvPr id="68" name="Picture 411">
            <a:extLst>
              <a:ext uri="{FF2B5EF4-FFF2-40B4-BE49-F238E27FC236}">
                <a16:creationId xmlns:a16="http://schemas.microsoft.com/office/drawing/2014/main" id="{01D8E846-9A69-6FE8-4049-D7FCB637D522}"/>
              </a:ext>
            </a:extLst>
          </p:cNvPr>
          <p:cNvPicPr>
            <a:picLocks noChangeAspect="1"/>
          </p:cNvPicPr>
          <p:nvPr/>
        </p:nvPicPr>
        <p:blipFill>
          <a:blip r:embed="rId21"/>
          <a:stretch>
            <a:fillRect/>
          </a:stretch>
        </p:blipFill>
        <p:spPr>
          <a:xfrm>
            <a:off x="8812201" y="3913963"/>
            <a:ext cx="647037" cy="785631"/>
          </a:xfrm>
          <a:prstGeom prst="rect">
            <a:avLst/>
          </a:prstGeom>
        </p:spPr>
      </p:pic>
      <p:pic>
        <p:nvPicPr>
          <p:cNvPr id="69" name="Picture 413">
            <a:extLst>
              <a:ext uri="{FF2B5EF4-FFF2-40B4-BE49-F238E27FC236}">
                <a16:creationId xmlns:a16="http://schemas.microsoft.com/office/drawing/2014/main" id="{15DB343C-E433-D73F-57D5-5F83EBFADE1D}"/>
              </a:ext>
            </a:extLst>
          </p:cNvPr>
          <p:cNvPicPr>
            <a:picLocks noChangeAspect="1"/>
          </p:cNvPicPr>
          <p:nvPr/>
        </p:nvPicPr>
        <p:blipFill rotWithShape="1">
          <a:blip r:embed="rId22"/>
          <a:srcRect r="5077"/>
          <a:stretch/>
        </p:blipFill>
        <p:spPr>
          <a:xfrm>
            <a:off x="7002449" y="3824291"/>
            <a:ext cx="1512456" cy="1025706"/>
          </a:xfrm>
          <a:prstGeom prst="rect">
            <a:avLst/>
          </a:prstGeom>
        </p:spPr>
      </p:pic>
      <p:sp>
        <p:nvSpPr>
          <p:cNvPr id="70" name="Rectangle 414">
            <a:extLst>
              <a:ext uri="{FF2B5EF4-FFF2-40B4-BE49-F238E27FC236}">
                <a16:creationId xmlns:a16="http://schemas.microsoft.com/office/drawing/2014/main" id="{146AE18C-7851-70DF-8881-CD0EEF66A0C1}"/>
              </a:ext>
            </a:extLst>
          </p:cNvPr>
          <p:cNvSpPr/>
          <p:nvPr/>
        </p:nvSpPr>
        <p:spPr>
          <a:xfrm>
            <a:off x="8718299" y="4663144"/>
            <a:ext cx="939761" cy="18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Chatbot</a:t>
            </a:r>
          </a:p>
        </p:txBody>
      </p:sp>
      <p:sp>
        <p:nvSpPr>
          <p:cNvPr id="71" name="Rectangle 415">
            <a:extLst>
              <a:ext uri="{FF2B5EF4-FFF2-40B4-BE49-F238E27FC236}">
                <a16:creationId xmlns:a16="http://schemas.microsoft.com/office/drawing/2014/main" id="{2F7BDCDD-E078-B1FD-B4FB-E237F0C9C9D2}"/>
              </a:ext>
            </a:extLst>
          </p:cNvPr>
          <p:cNvSpPr/>
          <p:nvPr/>
        </p:nvSpPr>
        <p:spPr>
          <a:xfrm>
            <a:off x="8713050"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E-Assistant</a:t>
            </a:r>
          </a:p>
        </p:txBody>
      </p:sp>
      <p:grpSp>
        <p:nvGrpSpPr>
          <p:cNvPr id="72" name="Group 417">
            <a:extLst>
              <a:ext uri="{FF2B5EF4-FFF2-40B4-BE49-F238E27FC236}">
                <a16:creationId xmlns:a16="http://schemas.microsoft.com/office/drawing/2014/main" id="{5084AB44-4F62-149A-A058-FE0B46B3E540}"/>
              </a:ext>
            </a:extLst>
          </p:cNvPr>
          <p:cNvGrpSpPr/>
          <p:nvPr/>
        </p:nvGrpSpPr>
        <p:grpSpPr>
          <a:xfrm>
            <a:off x="3538749" y="4038193"/>
            <a:ext cx="1096627" cy="783877"/>
            <a:chOff x="3410573" y="5428756"/>
            <a:chExt cx="1485676" cy="892084"/>
          </a:xfrm>
        </p:grpSpPr>
        <p:grpSp>
          <p:nvGrpSpPr>
            <p:cNvPr id="149" name="Group 418">
              <a:extLst>
                <a:ext uri="{FF2B5EF4-FFF2-40B4-BE49-F238E27FC236}">
                  <a16:creationId xmlns:a16="http://schemas.microsoft.com/office/drawing/2014/main" id="{3B03D411-41E0-7F1C-6173-53322F62D949}"/>
                </a:ext>
              </a:extLst>
            </p:cNvPr>
            <p:cNvGrpSpPr/>
            <p:nvPr/>
          </p:nvGrpSpPr>
          <p:grpSpPr>
            <a:xfrm>
              <a:off x="3410573" y="5428756"/>
              <a:ext cx="1485676" cy="892084"/>
              <a:chOff x="4852049" y="1727863"/>
              <a:chExt cx="1419070" cy="1169265"/>
            </a:xfrm>
          </p:grpSpPr>
          <p:grpSp>
            <p:nvGrpSpPr>
              <p:cNvPr id="151" name="グループ化 55">
                <a:extLst>
                  <a:ext uri="{FF2B5EF4-FFF2-40B4-BE49-F238E27FC236}">
                    <a16:creationId xmlns:a16="http://schemas.microsoft.com/office/drawing/2014/main" id="{AFE7008F-DD2C-0DB5-BC84-FAD68159489A}"/>
                  </a:ext>
                </a:extLst>
              </p:cNvPr>
              <p:cNvGrpSpPr>
                <a:grpSpLocks/>
              </p:cNvGrpSpPr>
              <p:nvPr/>
            </p:nvGrpSpPr>
            <p:grpSpPr bwMode="auto">
              <a:xfrm>
                <a:off x="4852049" y="1727863"/>
                <a:ext cx="1419070" cy="1169265"/>
                <a:chOff x="1092876" y="1546802"/>
                <a:chExt cx="1123820" cy="946094"/>
              </a:xfrm>
            </p:grpSpPr>
            <p:sp>
              <p:nvSpPr>
                <p:cNvPr id="153" name="正方形/長方形 56">
                  <a:extLst>
                    <a:ext uri="{FF2B5EF4-FFF2-40B4-BE49-F238E27FC236}">
                      <a16:creationId xmlns:a16="http://schemas.microsoft.com/office/drawing/2014/main" id="{E8CA8454-4BE8-6C61-D08D-D6F15FFED4B6}"/>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4" name="正方形/長方形 57">
                  <a:extLst>
                    <a:ext uri="{FF2B5EF4-FFF2-40B4-BE49-F238E27FC236}">
                      <a16:creationId xmlns:a16="http://schemas.microsoft.com/office/drawing/2014/main" id="{78047584-D0F7-86B7-E30C-3F74D92DCB8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55" name="正方形/長方形 58">
                  <a:extLst>
                    <a:ext uri="{FF2B5EF4-FFF2-40B4-BE49-F238E27FC236}">
                      <a16:creationId xmlns:a16="http://schemas.microsoft.com/office/drawing/2014/main" id="{99BA6C78-C27C-AC05-FA7E-45C2F5183F08}"/>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6" name="正方形/長方形 59">
                  <a:extLst>
                    <a:ext uri="{FF2B5EF4-FFF2-40B4-BE49-F238E27FC236}">
                      <a16:creationId xmlns:a16="http://schemas.microsoft.com/office/drawing/2014/main" id="{5118221A-78ED-9BD7-BE20-EE33AB5461B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52" name="正方形/長方形 70">
                <a:extLst>
                  <a:ext uri="{FF2B5EF4-FFF2-40B4-BE49-F238E27FC236}">
                    <a16:creationId xmlns:a16="http://schemas.microsoft.com/office/drawing/2014/main" id="{F4BA5999-7AE8-6811-6653-A9069512F050}"/>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200" dirty="0">
                  <a:solidFill>
                    <a:srgbClr val="000000"/>
                  </a:solidFill>
                  <a:latin typeface="Meiryo UI" panose="020B0604030504040204" pitchFamily="50" charset="-128"/>
                  <a:ea typeface="Meiryo UI" panose="020B0604030504040204" pitchFamily="50" charset="-128"/>
                </a:endParaRPr>
              </a:p>
            </p:txBody>
          </p:sp>
        </p:grpSp>
        <p:pic>
          <p:nvPicPr>
            <p:cNvPr id="150" name="Picture 419">
              <a:extLst>
                <a:ext uri="{FF2B5EF4-FFF2-40B4-BE49-F238E27FC236}">
                  <a16:creationId xmlns:a16="http://schemas.microsoft.com/office/drawing/2014/main" id="{865A17F0-7783-ACF8-7A1F-EAC7B0EA34A4}"/>
                </a:ext>
              </a:extLst>
            </p:cNvPr>
            <p:cNvPicPr>
              <a:picLocks noChangeAspect="1"/>
            </p:cNvPicPr>
            <p:nvPr/>
          </p:nvPicPr>
          <p:blipFill rotWithShape="1">
            <a:blip r:embed="rId23"/>
            <a:srcRect l="5614" t="20236" r="8519" b="3074"/>
            <a:stretch/>
          </p:blipFill>
          <p:spPr>
            <a:xfrm>
              <a:off x="3503207" y="5515901"/>
              <a:ext cx="1309921" cy="497240"/>
            </a:xfrm>
            <a:prstGeom prst="rect">
              <a:avLst/>
            </a:prstGeom>
          </p:spPr>
        </p:pic>
      </p:grpSp>
      <p:sp>
        <p:nvSpPr>
          <p:cNvPr id="73" name="Scroll: Vertical 426">
            <a:extLst>
              <a:ext uri="{FF2B5EF4-FFF2-40B4-BE49-F238E27FC236}">
                <a16:creationId xmlns:a16="http://schemas.microsoft.com/office/drawing/2014/main" id="{1795F729-3EC2-A5B7-C8BB-D4E44D4E4AAA}"/>
              </a:ext>
            </a:extLst>
          </p:cNvPr>
          <p:cNvSpPr/>
          <p:nvPr/>
        </p:nvSpPr>
        <p:spPr>
          <a:xfrm>
            <a:off x="4777268" y="3824291"/>
            <a:ext cx="873440" cy="100685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1050" b="1" dirty="0">
                <a:latin typeface="Meiryo UI" panose="020B0604030504040204" pitchFamily="50" charset="-128"/>
                <a:ea typeface="Meiryo UI" panose="020B0604030504040204" pitchFamily="50" charset="-128"/>
              </a:rPr>
              <a:t>MBO</a:t>
            </a:r>
          </a:p>
          <a:p>
            <a:pPr algn="ctr"/>
            <a:r>
              <a:rPr lang="en-US" sz="400" b="1" dirty="0">
                <a:latin typeface="Meiryo UI" panose="020B0604030504040204" pitchFamily="50" charset="-128"/>
                <a:ea typeface="Meiryo UI" panose="020B0604030504040204" pitchFamily="50" charset="-128"/>
              </a:rPr>
              <a:t>KPI </a:t>
            </a:r>
          </a:p>
          <a:p>
            <a:pPr algn="ctr"/>
            <a:r>
              <a:rPr lang="en-US" sz="400" b="1" dirty="0">
                <a:latin typeface="Meiryo UI" panose="020B0604030504040204" pitchFamily="50" charset="-128"/>
                <a:ea typeface="Meiryo UI" panose="020B0604030504040204" pitchFamily="50" charset="-128"/>
              </a:rPr>
              <a:t>Performance</a:t>
            </a:r>
          </a:p>
          <a:p>
            <a:pPr algn="ctr"/>
            <a:r>
              <a:rPr lang="en-US" sz="400" b="1" dirty="0">
                <a:latin typeface="Meiryo UI" panose="020B0604030504040204" pitchFamily="50" charset="-128"/>
                <a:ea typeface="Meiryo UI" panose="020B0604030504040204" pitchFamily="50" charset="-128"/>
              </a:rPr>
              <a:t>Effort</a:t>
            </a:r>
          </a:p>
        </p:txBody>
      </p:sp>
      <p:sp>
        <p:nvSpPr>
          <p:cNvPr id="74" name="Rectangle 427">
            <a:extLst>
              <a:ext uri="{FF2B5EF4-FFF2-40B4-BE49-F238E27FC236}">
                <a16:creationId xmlns:a16="http://schemas.microsoft.com/office/drawing/2014/main" id="{59A41E88-4F9B-C4DD-78B7-7D714DD90671}"/>
              </a:ext>
            </a:extLst>
          </p:cNvPr>
          <p:cNvSpPr/>
          <p:nvPr/>
        </p:nvSpPr>
        <p:spPr bwMode="auto">
          <a:xfrm>
            <a:off x="2536203" y="3778318"/>
            <a:ext cx="2110338"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5" name="Rectangle 428">
            <a:extLst>
              <a:ext uri="{FF2B5EF4-FFF2-40B4-BE49-F238E27FC236}">
                <a16:creationId xmlns:a16="http://schemas.microsoft.com/office/drawing/2014/main" id="{48701547-E1B2-5130-FC0C-CEF694CF3685}"/>
              </a:ext>
            </a:extLst>
          </p:cNvPr>
          <p:cNvSpPr/>
          <p:nvPr/>
        </p:nvSpPr>
        <p:spPr bwMode="auto">
          <a:xfrm>
            <a:off x="4702892" y="3777526"/>
            <a:ext cx="2133725"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6" name="AutoShape 11">
            <a:extLst>
              <a:ext uri="{FF2B5EF4-FFF2-40B4-BE49-F238E27FC236}">
                <a16:creationId xmlns:a16="http://schemas.microsoft.com/office/drawing/2014/main" id="{676F6B44-7F76-2723-A4BF-C7D07D13D8C8}"/>
              </a:ext>
            </a:extLst>
          </p:cNvPr>
          <p:cNvSpPr>
            <a:spLocks noChangeArrowheads="1"/>
          </p:cNvSpPr>
          <p:nvPr/>
        </p:nvSpPr>
        <p:spPr bwMode="auto">
          <a:xfrm>
            <a:off x="5578697" y="3961799"/>
            <a:ext cx="262235" cy="747050"/>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050" b="1" dirty="0">
              <a:solidFill>
                <a:srgbClr val="FFFFFF"/>
              </a:solidFill>
            </a:endParaRPr>
          </a:p>
        </p:txBody>
      </p:sp>
      <p:sp>
        <p:nvSpPr>
          <p:cNvPr id="77" name="TextBox 430">
            <a:extLst>
              <a:ext uri="{FF2B5EF4-FFF2-40B4-BE49-F238E27FC236}">
                <a16:creationId xmlns:a16="http://schemas.microsoft.com/office/drawing/2014/main" id="{BCB52523-1B82-97A4-1C48-A7B1F4A53E6B}"/>
              </a:ext>
            </a:extLst>
          </p:cNvPr>
          <p:cNvSpPr txBox="1"/>
          <p:nvPr/>
        </p:nvSpPr>
        <p:spPr>
          <a:xfrm>
            <a:off x="5553851" y="4198196"/>
            <a:ext cx="262236" cy="338554"/>
          </a:xfrm>
          <a:prstGeom prst="rect">
            <a:avLst/>
          </a:prstGeom>
          <a:noFill/>
        </p:spPr>
        <p:txBody>
          <a:bodyPr wrap="square" lIns="36000" tIns="0" rIns="36000" bIns="0" rtlCol="0" anchor="ctr" anchorCtr="0">
            <a:noAutofit/>
          </a:bodyPr>
          <a:lstStyle/>
          <a:p>
            <a:pPr fontAlgn="base">
              <a:spcBef>
                <a:spcPct val="0"/>
              </a:spcBef>
              <a:spcAft>
                <a:spcPct val="0"/>
              </a:spcAft>
              <a:defRPr/>
            </a:pPr>
            <a:r>
              <a:rPr lang="en-US" sz="800" b="1" dirty="0">
                <a:solidFill>
                  <a:srgbClr val="FFFFFF"/>
                </a:solidFill>
                <a:latin typeface="Meiryo UI" panose="020B0604030504040204" pitchFamily="50" charset="-128"/>
                <a:ea typeface="Meiryo UI" panose="020B0604030504040204" pitchFamily="50" charset="-128"/>
              </a:rPr>
              <a:t>IP</a:t>
            </a:r>
            <a:endParaRPr lang="en-US" sz="1100" b="1" dirty="0">
              <a:solidFill>
                <a:srgbClr val="FFFFFF"/>
              </a:solidFill>
              <a:latin typeface="Meiryo UI" panose="020B0604030504040204" pitchFamily="50" charset="-128"/>
              <a:ea typeface="Meiryo UI" panose="020B0604030504040204" pitchFamily="50" charset="-128"/>
            </a:endParaRPr>
          </a:p>
        </p:txBody>
      </p:sp>
      <p:sp>
        <p:nvSpPr>
          <p:cNvPr id="78" name="フローチャート : 磁気ディスク 40">
            <a:extLst>
              <a:ext uri="{FF2B5EF4-FFF2-40B4-BE49-F238E27FC236}">
                <a16:creationId xmlns:a16="http://schemas.microsoft.com/office/drawing/2014/main" id="{E39170F7-C19D-3455-9EDF-C7CB564D65AD}"/>
              </a:ext>
            </a:extLst>
          </p:cNvPr>
          <p:cNvSpPr>
            <a:spLocks noChangeArrowheads="1"/>
          </p:cNvSpPr>
          <p:nvPr/>
        </p:nvSpPr>
        <p:spPr bwMode="auto">
          <a:xfrm>
            <a:off x="5971658" y="4522989"/>
            <a:ext cx="499852" cy="29908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grpSp>
        <p:nvGrpSpPr>
          <p:cNvPr id="79" name="Group 432">
            <a:extLst>
              <a:ext uri="{FF2B5EF4-FFF2-40B4-BE49-F238E27FC236}">
                <a16:creationId xmlns:a16="http://schemas.microsoft.com/office/drawing/2014/main" id="{86D33DA9-8BC9-899A-08E4-2C33FB9DBF58}"/>
              </a:ext>
            </a:extLst>
          </p:cNvPr>
          <p:cNvGrpSpPr/>
          <p:nvPr/>
        </p:nvGrpSpPr>
        <p:grpSpPr>
          <a:xfrm>
            <a:off x="5828049" y="3808893"/>
            <a:ext cx="853450" cy="676360"/>
            <a:chOff x="4852049" y="1727863"/>
            <a:chExt cx="1419070" cy="1169265"/>
          </a:xfrm>
        </p:grpSpPr>
        <p:grpSp>
          <p:nvGrpSpPr>
            <p:cNvPr id="143" name="グループ化 55">
              <a:extLst>
                <a:ext uri="{FF2B5EF4-FFF2-40B4-BE49-F238E27FC236}">
                  <a16:creationId xmlns:a16="http://schemas.microsoft.com/office/drawing/2014/main" id="{21F73429-86AF-F998-4C69-9863EA439304}"/>
                </a:ext>
              </a:extLst>
            </p:cNvPr>
            <p:cNvGrpSpPr>
              <a:grpSpLocks/>
            </p:cNvGrpSpPr>
            <p:nvPr/>
          </p:nvGrpSpPr>
          <p:grpSpPr bwMode="auto">
            <a:xfrm>
              <a:off x="4852049" y="1727863"/>
              <a:ext cx="1419070" cy="1169265"/>
              <a:chOff x="1092876" y="1546802"/>
              <a:chExt cx="1123820" cy="946094"/>
            </a:xfrm>
          </p:grpSpPr>
          <p:sp>
            <p:nvSpPr>
              <p:cNvPr id="145" name="正方形/長方形 56">
                <a:extLst>
                  <a:ext uri="{FF2B5EF4-FFF2-40B4-BE49-F238E27FC236}">
                    <a16:creationId xmlns:a16="http://schemas.microsoft.com/office/drawing/2014/main" id="{18B401AE-0B99-E644-2820-B6B2E92120C7}"/>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6" name="正方形/長方形 57">
                <a:extLst>
                  <a:ext uri="{FF2B5EF4-FFF2-40B4-BE49-F238E27FC236}">
                    <a16:creationId xmlns:a16="http://schemas.microsoft.com/office/drawing/2014/main" id="{658BECFA-1299-2AC8-322D-DF19ECB3A854}"/>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47" name="正方形/長方形 58">
                <a:extLst>
                  <a:ext uri="{FF2B5EF4-FFF2-40B4-BE49-F238E27FC236}">
                    <a16:creationId xmlns:a16="http://schemas.microsoft.com/office/drawing/2014/main" id="{01086462-5912-A2E7-B64C-81EFC300A2DB}"/>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8" name="正方形/長方形 59">
                <a:extLst>
                  <a:ext uri="{FF2B5EF4-FFF2-40B4-BE49-F238E27FC236}">
                    <a16:creationId xmlns:a16="http://schemas.microsoft.com/office/drawing/2014/main" id="{93F4B3DB-CD49-3AAF-764D-AB2EE077AF82}"/>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44" name="正方形/長方形 70">
              <a:extLst>
                <a:ext uri="{FF2B5EF4-FFF2-40B4-BE49-F238E27FC236}">
                  <a16:creationId xmlns:a16="http://schemas.microsoft.com/office/drawing/2014/main" id="{A34796A5-1163-A9B0-5506-BC057C3C6C03}"/>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400" dirty="0">
                  <a:solidFill>
                    <a:srgbClr val="000000"/>
                  </a:solidFill>
                  <a:latin typeface="Meiryo UI" panose="020B0604030504040204" pitchFamily="50" charset="-128"/>
                  <a:ea typeface="Meiryo UI" panose="020B0604030504040204" pitchFamily="50" charset="-128"/>
                </a:rPr>
                <a:t>E-EVALUATION</a:t>
              </a:r>
              <a:endParaRPr lang="en-SG" altLang="vi-VN" sz="300" dirty="0">
                <a:solidFill>
                  <a:srgbClr val="000000"/>
                </a:solidFill>
                <a:latin typeface="Meiryo UI" panose="020B0604030504040204" pitchFamily="50" charset="-128"/>
                <a:ea typeface="Meiryo UI" panose="020B0604030504040204" pitchFamily="50" charset="-128"/>
              </a:endParaRPr>
            </a:p>
            <a:p>
              <a:pPr algn="ctr" eaLnBrk="1" fontAlgn="base" hangingPunct="1">
                <a:spcBef>
                  <a:spcPct val="0"/>
                </a:spcBef>
                <a:spcAft>
                  <a:spcPct val="0"/>
                </a:spcAft>
                <a:defRPr/>
              </a:pPr>
              <a:r>
                <a:rPr lang="en-SG" altLang="vi-VN" sz="300" dirty="0">
                  <a:solidFill>
                    <a:srgbClr val="000000"/>
                  </a:solidFill>
                  <a:latin typeface="Meiryo UI" panose="020B0604030504040204" pitchFamily="50" charset="-128"/>
                  <a:ea typeface="Meiryo UI" panose="020B0604030504040204" pitchFamily="50" charset="-128"/>
                </a:rPr>
                <a:t>(Approval)</a:t>
              </a:r>
            </a:p>
          </p:txBody>
        </p:sp>
      </p:grpSp>
      <p:sp>
        <p:nvSpPr>
          <p:cNvPr id="80" name="Arrow: Up-Down 439">
            <a:extLst>
              <a:ext uri="{FF2B5EF4-FFF2-40B4-BE49-F238E27FC236}">
                <a16:creationId xmlns:a16="http://schemas.microsoft.com/office/drawing/2014/main" id="{4C266761-4E9F-529B-BB4F-ACE6C91D4142}"/>
              </a:ext>
            </a:extLst>
          </p:cNvPr>
          <p:cNvSpPr/>
          <p:nvPr/>
        </p:nvSpPr>
        <p:spPr>
          <a:xfrm>
            <a:off x="6170546" y="4263843"/>
            <a:ext cx="135729" cy="2645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81" name="Rectangle 440">
            <a:extLst>
              <a:ext uri="{FF2B5EF4-FFF2-40B4-BE49-F238E27FC236}">
                <a16:creationId xmlns:a16="http://schemas.microsoft.com/office/drawing/2014/main" id="{DB728B18-CEB5-D3D4-CAFF-6640651DBF3F}"/>
              </a:ext>
            </a:extLst>
          </p:cNvPr>
          <p:cNvSpPr/>
          <p:nvPr/>
        </p:nvSpPr>
        <p:spPr bwMode="auto">
          <a:xfrm>
            <a:off x="8639115" y="3777091"/>
            <a:ext cx="1095427"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82" name="Rectangle 441">
            <a:extLst>
              <a:ext uri="{FF2B5EF4-FFF2-40B4-BE49-F238E27FC236}">
                <a16:creationId xmlns:a16="http://schemas.microsoft.com/office/drawing/2014/main" id="{2F695C18-F6A7-62CD-56B7-17C2C41FA0FF}"/>
              </a:ext>
            </a:extLst>
          </p:cNvPr>
          <p:cNvSpPr/>
          <p:nvPr/>
        </p:nvSpPr>
        <p:spPr bwMode="auto">
          <a:xfrm>
            <a:off x="6898266" y="3777526"/>
            <a:ext cx="1679199"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83" name="Picture 15">
            <a:extLst>
              <a:ext uri="{FF2B5EF4-FFF2-40B4-BE49-F238E27FC236}">
                <a16:creationId xmlns:a16="http://schemas.microsoft.com/office/drawing/2014/main" id="{916FEF6F-371D-172A-D452-3A5F7D9199E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1104" y="5409413"/>
            <a:ext cx="539284" cy="36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448">
            <a:extLst>
              <a:ext uri="{FF2B5EF4-FFF2-40B4-BE49-F238E27FC236}">
                <a16:creationId xmlns:a16="http://schemas.microsoft.com/office/drawing/2014/main" id="{18DB5C40-2C29-260E-390A-F43075F320D3}"/>
              </a:ext>
            </a:extLst>
          </p:cNvPr>
          <p:cNvSpPr txBox="1"/>
          <p:nvPr/>
        </p:nvSpPr>
        <p:spPr>
          <a:xfrm>
            <a:off x="9255303" y="5379801"/>
            <a:ext cx="1130438" cy="461665"/>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Visualization</a:t>
            </a:r>
          </a:p>
          <a:p>
            <a:r>
              <a:rPr lang="en-US" sz="900" b="1" dirty="0">
                <a:latin typeface="Meiryo UI" panose="020B0604030504040204" pitchFamily="50" charset="-128"/>
                <a:ea typeface="Meiryo UI" panose="020B0604030504040204" pitchFamily="50" charset="-128"/>
              </a:rPr>
              <a:t>Predict system </a:t>
            </a:r>
          </a:p>
          <a:p>
            <a:r>
              <a:rPr lang="en-US" sz="600" b="1" dirty="0">
                <a:latin typeface="Meiryo UI" panose="020B0604030504040204" pitchFamily="50" charset="-128"/>
                <a:ea typeface="Meiryo UI" panose="020B0604030504040204" pitchFamily="50" charset="-128"/>
              </a:rPr>
              <a:t>with AI</a:t>
            </a:r>
          </a:p>
        </p:txBody>
      </p:sp>
      <p:sp>
        <p:nvSpPr>
          <p:cNvPr id="85" name="TextBox 449">
            <a:extLst>
              <a:ext uri="{FF2B5EF4-FFF2-40B4-BE49-F238E27FC236}">
                <a16:creationId xmlns:a16="http://schemas.microsoft.com/office/drawing/2014/main" id="{9A45A0D0-F826-CFA3-49BD-4EE170D7FFDF}"/>
              </a:ext>
            </a:extLst>
          </p:cNvPr>
          <p:cNvSpPr txBox="1"/>
          <p:nvPr/>
        </p:nvSpPr>
        <p:spPr>
          <a:xfrm>
            <a:off x="6309743" y="5379800"/>
            <a:ext cx="1058303"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Signal &amp; Data </a:t>
            </a:r>
          </a:p>
          <a:p>
            <a:r>
              <a:rPr lang="en-US" sz="900" b="1" dirty="0">
                <a:latin typeface="Meiryo UI" panose="020B0604030504040204" pitchFamily="50" charset="-128"/>
                <a:ea typeface="Meiryo UI" panose="020B0604030504040204" pitchFamily="50" charset="-128"/>
              </a:rPr>
              <a:t>Analysis</a:t>
            </a:r>
          </a:p>
        </p:txBody>
      </p:sp>
      <p:sp>
        <p:nvSpPr>
          <p:cNvPr id="86" name="TextBox 454">
            <a:extLst>
              <a:ext uri="{FF2B5EF4-FFF2-40B4-BE49-F238E27FC236}">
                <a16:creationId xmlns:a16="http://schemas.microsoft.com/office/drawing/2014/main" id="{AB52C4FF-FB7A-7793-11D5-6F8259CDC2A2}"/>
              </a:ext>
            </a:extLst>
          </p:cNvPr>
          <p:cNvSpPr txBox="1"/>
          <p:nvPr/>
        </p:nvSpPr>
        <p:spPr>
          <a:xfrm>
            <a:off x="7866343" y="5379800"/>
            <a:ext cx="846707"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KPIs </a:t>
            </a:r>
          </a:p>
          <a:p>
            <a:r>
              <a:rPr lang="en-US" sz="900" b="1" dirty="0">
                <a:latin typeface="Meiryo UI" panose="020B0604030504040204" pitchFamily="50" charset="-128"/>
                <a:ea typeface="Meiryo UI" panose="020B0604030504040204" pitchFamily="50" charset="-128"/>
              </a:rPr>
              <a:t>Dashboard</a:t>
            </a:r>
          </a:p>
        </p:txBody>
      </p:sp>
      <p:pic>
        <p:nvPicPr>
          <p:cNvPr id="87" name="Picture 455">
            <a:extLst>
              <a:ext uri="{FF2B5EF4-FFF2-40B4-BE49-F238E27FC236}">
                <a16:creationId xmlns:a16="http://schemas.microsoft.com/office/drawing/2014/main" id="{4D5AF89A-0883-6737-C530-9CD5F4AAB441}"/>
              </a:ext>
            </a:extLst>
          </p:cNvPr>
          <p:cNvPicPr>
            <a:picLocks noChangeAspect="1"/>
          </p:cNvPicPr>
          <p:nvPr/>
        </p:nvPicPr>
        <p:blipFill>
          <a:blip r:embed="rId25"/>
          <a:stretch>
            <a:fillRect/>
          </a:stretch>
        </p:blipFill>
        <p:spPr>
          <a:xfrm>
            <a:off x="8632897" y="5430419"/>
            <a:ext cx="496671" cy="318497"/>
          </a:xfrm>
          <a:prstGeom prst="rect">
            <a:avLst/>
          </a:prstGeom>
          <a:ln w="31750">
            <a:solidFill>
              <a:schemeClr val="tx2">
                <a:lumMod val="40000"/>
                <a:lumOff val="60000"/>
              </a:schemeClr>
            </a:solidFill>
          </a:ln>
        </p:spPr>
      </p:pic>
      <p:grpSp>
        <p:nvGrpSpPr>
          <p:cNvPr id="88" name="Group 458">
            <a:extLst>
              <a:ext uri="{FF2B5EF4-FFF2-40B4-BE49-F238E27FC236}">
                <a16:creationId xmlns:a16="http://schemas.microsoft.com/office/drawing/2014/main" id="{A793DE99-9FD2-68FA-3AA9-C500515BEC53}"/>
              </a:ext>
            </a:extLst>
          </p:cNvPr>
          <p:cNvGrpSpPr/>
          <p:nvPr/>
        </p:nvGrpSpPr>
        <p:grpSpPr>
          <a:xfrm>
            <a:off x="10230153" y="5431013"/>
            <a:ext cx="587352" cy="400511"/>
            <a:chOff x="227370" y="3362117"/>
            <a:chExt cx="2586996" cy="1692781"/>
          </a:xfrm>
        </p:grpSpPr>
        <p:grpSp>
          <p:nvGrpSpPr>
            <p:cNvPr id="139" name="Group 459">
              <a:extLst>
                <a:ext uri="{FF2B5EF4-FFF2-40B4-BE49-F238E27FC236}">
                  <a16:creationId xmlns:a16="http://schemas.microsoft.com/office/drawing/2014/main" id="{C47A9E5C-ACFF-68EE-E486-AD8342B5DC9E}"/>
                </a:ext>
              </a:extLst>
            </p:cNvPr>
            <p:cNvGrpSpPr/>
            <p:nvPr/>
          </p:nvGrpSpPr>
          <p:grpSpPr>
            <a:xfrm>
              <a:off x="227370" y="3362117"/>
              <a:ext cx="2583564" cy="1692781"/>
              <a:chOff x="227369" y="3362117"/>
              <a:chExt cx="3364559" cy="2343475"/>
            </a:xfrm>
          </p:grpSpPr>
          <p:sp>
            <p:nvSpPr>
              <p:cNvPr id="141" name="Shape 365">
                <a:extLst>
                  <a:ext uri="{FF2B5EF4-FFF2-40B4-BE49-F238E27FC236}">
                    <a16:creationId xmlns:a16="http://schemas.microsoft.com/office/drawing/2014/main" id="{748BCE22-B968-EB95-B665-E3E03D08638E}"/>
                  </a:ext>
                </a:extLst>
              </p:cNvPr>
              <p:cNvSpPr/>
              <p:nvPr/>
            </p:nvSpPr>
            <p:spPr>
              <a:xfrm>
                <a:off x="227369" y="3362117"/>
                <a:ext cx="3364559" cy="23434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defTabSz="1219170">
                  <a:defRPr/>
                </a:pPr>
                <a:endParaRPr sz="1200" b="1" kern="0" dirty="0">
                  <a:solidFill>
                    <a:srgbClr val="000000"/>
                  </a:solidFill>
                  <a:latin typeface="Meiryo UI" panose="020B0604030504040204" pitchFamily="50" charset="-128"/>
                  <a:ea typeface="Meiryo UI" panose="020B0604030504040204" pitchFamily="50" charset="-128"/>
                  <a:cs typeface="Quattrocento Sans"/>
                  <a:sym typeface="Quattrocento Sans"/>
                  <a:rtl val="0"/>
                </a:endParaRPr>
              </a:p>
            </p:txBody>
          </p:sp>
          <p:sp>
            <p:nvSpPr>
              <p:cNvPr id="142" name="Shape 366">
                <a:extLst>
                  <a:ext uri="{FF2B5EF4-FFF2-40B4-BE49-F238E27FC236}">
                    <a16:creationId xmlns:a16="http://schemas.microsoft.com/office/drawing/2014/main" id="{BAF0FF9C-991A-4309-F7FE-BE8FD4D04D55}"/>
                  </a:ext>
                </a:extLst>
              </p:cNvPr>
              <p:cNvSpPr/>
              <p:nvPr/>
            </p:nvSpPr>
            <p:spPr>
              <a:xfrm>
                <a:off x="426009" y="3539066"/>
                <a:ext cx="2994524" cy="1644527"/>
              </a:xfrm>
              <a:prstGeom prst="rect">
                <a:avLst/>
              </a:prstGeom>
              <a:solidFill>
                <a:srgbClr val="F3F3F3"/>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algn="ctr" defTabSz="1219170">
                  <a:defRPr/>
                </a:pPr>
                <a:endParaRPr lang="en" sz="1000" b="1" kern="0">
                  <a:solidFill>
                    <a:srgbClr val="999999"/>
                  </a:solidFill>
                  <a:latin typeface="Meiryo UI" panose="020B0604030504040204" pitchFamily="50" charset="-128"/>
                  <a:ea typeface="Meiryo UI" panose="020B0604030504040204" pitchFamily="50" charset="-128"/>
                  <a:cs typeface="Quattrocento Sans"/>
                  <a:sym typeface="Quattrocento Sans"/>
                  <a:rtl val="0"/>
                </a:endParaRPr>
              </a:p>
            </p:txBody>
          </p:sp>
        </p:grpSp>
        <p:pic>
          <p:nvPicPr>
            <p:cNvPr id="140" name="Picture 2" descr="ISG">
              <a:extLst>
                <a:ext uri="{FF2B5EF4-FFF2-40B4-BE49-F238E27FC236}">
                  <a16:creationId xmlns:a16="http://schemas.microsoft.com/office/drawing/2014/main" id="{010256AF-A54C-A128-F2A0-7918671D6B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4858" y="3540545"/>
              <a:ext cx="2569508" cy="108668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Down 463">
            <a:extLst>
              <a:ext uri="{FF2B5EF4-FFF2-40B4-BE49-F238E27FC236}">
                <a16:creationId xmlns:a16="http://schemas.microsoft.com/office/drawing/2014/main" id="{5CD5E8E9-967E-B86E-EAD3-A9B5888FF97D}"/>
              </a:ext>
            </a:extLst>
          </p:cNvPr>
          <p:cNvSpPr/>
          <p:nvPr/>
        </p:nvSpPr>
        <p:spPr>
          <a:xfrm>
            <a:off x="1609149" y="1837491"/>
            <a:ext cx="464651" cy="4283313"/>
          </a:xfrm>
          <a:prstGeom prst="downArrow">
            <a:avLst/>
          </a:prstGeom>
        </p:spPr>
        <p:style>
          <a:lnRef idx="1">
            <a:schemeClr val="accent6"/>
          </a:lnRef>
          <a:fillRef idx="2">
            <a:schemeClr val="accent6"/>
          </a:fillRef>
          <a:effectRef idx="1">
            <a:schemeClr val="accent6"/>
          </a:effectRef>
          <a:fontRef idx="minor">
            <a:schemeClr val="dk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90" name="Group 489">
            <a:extLst>
              <a:ext uri="{FF2B5EF4-FFF2-40B4-BE49-F238E27FC236}">
                <a16:creationId xmlns:a16="http://schemas.microsoft.com/office/drawing/2014/main" id="{D018F1E2-1805-9289-3BFF-83A5A603E856}"/>
              </a:ext>
            </a:extLst>
          </p:cNvPr>
          <p:cNvGrpSpPr/>
          <p:nvPr/>
        </p:nvGrpSpPr>
        <p:grpSpPr>
          <a:xfrm>
            <a:off x="1568641" y="4865070"/>
            <a:ext cx="503726" cy="503725"/>
            <a:chOff x="7714576" y="3174046"/>
            <a:chExt cx="630400" cy="630398"/>
          </a:xfrm>
        </p:grpSpPr>
        <p:sp>
          <p:nvSpPr>
            <p:cNvPr id="133" name="Oval 469">
              <a:extLst>
                <a:ext uri="{FF2B5EF4-FFF2-40B4-BE49-F238E27FC236}">
                  <a16:creationId xmlns:a16="http://schemas.microsoft.com/office/drawing/2014/main" id="{B2988528-68C1-9B14-7A3E-04EC2DB5800E}"/>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4" name="Group 470" descr="This is an icon of a calendar. ">
              <a:extLst>
                <a:ext uri="{FF2B5EF4-FFF2-40B4-BE49-F238E27FC236}">
                  <a16:creationId xmlns:a16="http://schemas.microsoft.com/office/drawing/2014/main" id="{F2F8F02C-4F6F-13E4-12FB-EC48E88A6D5F}"/>
                </a:ext>
              </a:extLst>
            </p:cNvPr>
            <p:cNvGrpSpPr/>
            <p:nvPr/>
          </p:nvGrpSpPr>
          <p:grpSpPr>
            <a:xfrm>
              <a:off x="7899149" y="3358618"/>
              <a:ext cx="261254" cy="261255"/>
              <a:chOff x="8208963" y="3762375"/>
              <a:chExt cx="306387" cy="306388"/>
            </a:xfrm>
          </p:grpSpPr>
          <p:sp>
            <p:nvSpPr>
              <p:cNvPr id="135" name="Freeform 27">
                <a:extLst>
                  <a:ext uri="{FF2B5EF4-FFF2-40B4-BE49-F238E27FC236}">
                    <a16:creationId xmlns:a16="http://schemas.microsoft.com/office/drawing/2014/main" id="{5206D86D-FC19-A22B-64A3-A0D431E0FE94}"/>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6" name="Freeform 28">
                <a:extLst>
                  <a:ext uri="{FF2B5EF4-FFF2-40B4-BE49-F238E27FC236}">
                    <a16:creationId xmlns:a16="http://schemas.microsoft.com/office/drawing/2014/main" id="{8E4659B1-60E5-AD86-5420-B8DA1AA65EC8}"/>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7" name="Freeform 29">
                <a:extLst>
                  <a:ext uri="{FF2B5EF4-FFF2-40B4-BE49-F238E27FC236}">
                    <a16:creationId xmlns:a16="http://schemas.microsoft.com/office/drawing/2014/main" id="{373DE597-291A-7364-6142-ACC87F800914}"/>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8" name="Freeform 30">
                <a:extLst>
                  <a:ext uri="{FF2B5EF4-FFF2-40B4-BE49-F238E27FC236}">
                    <a16:creationId xmlns:a16="http://schemas.microsoft.com/office/drawing/2014/main" id="{9BF9D26E-A029-1115-EBE8-084F6DF38515}"/>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1" name="Group 487">
            <a:extLst>
              <a:ext uri="{FF2B5EF4-FFF2-40B4-BE49-F238E27FC236}">
                <a16:creationId xmlns:a16="http://schemas.microsoft.com/office/drawing/2014/main" id="{806FC983-F88E-E045-4D97-4486CB2E5CAC}"/>
              </a:ext>
            </a:extLst>
          </p:cNvPr>
          <p:cNvGrpSpPr/>
          <p:nvPr/>
        </p:nvGrpSpPr>
        <p:grpSpPr>
          <a:xfrm>
            <a:off x="1574125" y="1755462"/>
            <a:ext cx="503726" cy="503725"/>
            <a:chOff x="506515" y="769415"/>
            <a:chExt cx="630400" cy="630398"/>
          </a:xfrm>
        </p:grpSpPr>
        <p:sp>
          <p:nvSpPr>
            <p:cNvPr id="129" name="Oval 475">
              <a:extLst>
                <a:ext uri="{FF2B5EF4-FFF2-40B4-BE49-F238E27FC236}">
                  <a16:creationId xmlns:a16="http://schemas.microsoft.com/office/drawing/2014/main" id="{80624938-8872-5111-7896-360AE7E74E3C}"/>
                </a:ext>
                <a:ext uri="{C183D7F6-B498-43B3-948B-1728B52AA6E4}">
                  <adec:decorative xmlns:adec="http://schemas.microsoft.com/office/drawing/2017/decorative" val="1"/>
                </a:ext>
              </a:extLst>
            </p:cNvPr>
            <p:cNvSpPr/>
            <p:nvPr/>
          </p:nvSpPr>
          <p:spPr>
            <a:xfrm>
              <a:off x="506515" y="769415"/>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0" name="Group 476" descr="This is an icon of a clock.">
              <a:extLst>
                <a:ext uri="{FF2B5EF4-FFF2-40B4-BE49-F238E27FC236}">
                  <a16:creationId xmlns:a16="http://schemas.microsoft.com/office/drawing/2014/main" id="{FE89BAFA-FB9E-5AA0-F15A-9A29FF2313D9}"/>
                </a:ext>
              </a:extLst>
            </p:cNvPr>
            <p:cNvGrpSpPr/>
            <p:nvPr/>
          </p:nvGrpSpPr>
          <p:grpSpPr>
            <a:xfrm>
              <a:off x="666894" y="929793"/>
              <a:ext cx="309642" cy="309642"/>
              <a:chOff x="1389063" y="3748088"/>
              <a:chExt cx="336550" cy="336550"/>
            </a:xfrm>
            <a:solidFill>
              <a:schemeClr val="bg1"/>
            </a:solidFill>
          </p:grpSpPr>
          <p:sp>
            <p:nvSpPr>
              <p:cNvPr id="131" name="Freeform 5">
                <a:extLst>
                  <a:ext uri="{FF2B5EF4-FFF2-40B4-BE49-F238E27FC236}">
                    <a16:creationId xmlns:a16="http://schemas.microsoft.com/office/drawing/2014/main" id="{BF12F3C3-88F5-B879-63A0-3E329E4AC08F}"/>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2" name="Freeform 6">
                <a:extLst>
                  <a:ext uri="{FF2B5EF4-FFF2-40B4-BE49-F238E27FC236}">
                    <a16:creationId xmlns:a16="http://schemas.microsoft.com/office/drawing/2014/main" id="{7EF5EC62-EB65-322B-72A1-6F6B015E46C0}"/>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2" name="Group 486">
            <a:extLst>
              <a:ext uri="{FF2B5EF4-FFF2-40B4-BE49-F238E27FC236}">
                <a16:creationId xmlns:a16="http://schemas.microsoft.com/office/drawing/2014/main" id="{DD0AD64E-0A12-E814-7123-8AADBB87E449}"/>
              </a:ext>
            </a:extLst>
          </p:cNvPr>
          <p:cNvGrpSpPr/>
          <p:nvPr/>
        </p:nvGrpSpPr>
        <p:grpSpPr>
          <a:xfrm>
            <a:off x="1574125" y="3873177"/>
            <a:ext cx="503726" cy="503725"/>
            <a:chOff x="3406955" y="3174046"/>
            <a:chExt cx="630400" cy="630398"/>
          </a:xfrm>
        </p:grpSpPr>
        <p:sp>
          <p:nvSpPr>
            <p:cNvPr id="124" name="Oval 479">
              <a:extLst>
                <a:ext uri="{FF2B5EF4-FFF2-40B4-BE49-F238E27FC236}">
                  <a16:creationId xmlns:a16="http://schemas.microsoft.com/office/drawing/2014/main" id="{DB3A5CDA-30F5-DFBB-EB7E-9E180450C8EF}"/>
                </a:ext>
                <a:ext uri="{C183D7F6-B498-43B3-948B-1728B52AA6E4}">
                  <adec:decorative xmlns:adec="http://schemas.microsoft.com/office/drawing/2017/decorative" val="1"/>
                </a:ext>
              </a:extLst>
            </p:cNvPr>
            <p:cNvSpPr/>
            <p:nvPr/>
          </p:nvSpPr>
          <p:spPr>
            <a:xfrm>
              <a:off x="340695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25" name="Group 480" descr="This is an icon of three human beings and a clock.">
              <a:extLst>
                <a:ext uri="{FF2B5EF4-FFF2-40B4-BE49-F238E27FC236}">
                  <a16:creationId xmlns:a16="http://schemas.microsoft.com/office/drawing/2014/main" id="{5B15C315-1563-8D6A-EFB6-C5DD6A01466B}"/>
                </a:ext>
              </a:extLst>
            </p:cNvPr>
            <p:cNvGrpSpPr/>
            <p:nvPr/>
          </p:nvGrpSpPr>
          <p:grpSpPr>
            <a:xfrm>
              <a:off x="3542796" y="3309887"/>
              <a:ext cx="358718" cy="358717"/>
              <a:chOff x="3613150" y="3706813"/>
              <a:chExt cx="420688" cy="420687"/>
            </a:xfrm>
          </p:grpSpPr>
          <p:sp>
            <p:nvSpPr>
              <p:cNvPr id="126" name="Freeform 10">
                <a:extLst>
                  <a:ext uri="{FF2B5EF4-FFF2-40B4-BE49-F238E27FC236}">
                    <a16:creationId xmlns:a16="http://schemas.microsoft.com/office/drawing/2014/main" id="{011E03B8-E1CB-036B-8C36-F45175DF9544}"/>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7" name="Freeform 11">
                <a:extLst>
                  <a:ext uri="{FF2B5EF4-FFF2-40B4-BE49-F238E27FC236}">
                    <a16:creationId xmlns:a16="http://schemas.microsoft.com/office/drawing/2014/main" id="{DEA41001-8BD8-5A23-0AC6-E10503705B23}"/>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8" name="Freeform 12">
                <a:extLst>
                  <a:ext uri="{FF2B5EF4-FFF2-40B4-BE49-F238E27FC236}">
                    <a16:creationId xmlns:a16="http://schemas.microsoft.com/office/drawing/2014/main" id="{8A85BBF6-F872-6DB6-5E19-DCE4925BE0E9}"/>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3" name="Group 488">
            <a:extLst>
              <a:ext uri="{FF2B5EF4-FFF2-40B4-BE49-F238E27FC236}">
                <a16:creationId xmlns:a16="http://schemas.microsoft.com/office/drawing/2014/main" id="{A275B1D2-89E1-7102-5BC0-B25B4B3957B3}"/>
              </a:ext>
            </a:extLst>
          </p:cNvPr>
          <p:cNvGrpSpPr/>
          <p:nvPr/>
        </p:nvGrpSpPr>
        <p:grpSpPr>
          <a:xfrm>
            <a:off x="1579874" y="2876401"/>
            <a:ext cx="503726" cy="503725"/>
            <a:chOff x="5560765" y="3174046"/>
            <a:chExt cx="630400" cy="630398"/>
          </a:xfrm>
        </p:grpSpPr>
        <p:sp>
          <p:nvSpPr>
            <p:cNvPr id="122" name="Oval 484">
              <a:extLst>
                <a:ext uri="{FF2B5EF4-FFF2-40B4-BE49-F238E27FC236}">
                  <a16:creationId xmlns:a16="http://schemas.microsoft.com/office/drawing/2014/main" id="{EA3EB88E-B157-AA41-7F19-C6627EAF50AF}"/>
                </a:ext>
                <a:ext uri="{C183D7F6-B498-43B3-948B-1728B52AA6E4}">
                  <adec:decorative xmlns:adec="http://schemas.microsoft.com/office/drawing/2017/decorative" val="1"/>
                </a:ext>
              </a:extLst>
            </p:cNvPr>
            <p:cNvSpPr/>
            <p:nvPr/>
          </p:nvSpPr>
          <p:spPr>
            <a:xfrm>
              <a:off x="556076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pic>
          <p:nvPicPr>
            <p:cNvPr id="123" name="Picture 485" descr="This is an icon of a human being. ">
              <a:extLst>
                <a:ext uri="{FF2B5EF4-FFF2-40B4-BE49-F238E27FC236}">
                  <a16:creationId xmlns:a16="http://schemas.microsoft.com/office/drawing/2014/main" id="{48E62AEF-3790-5FDD-3E10-FDD14EB6599A}"/>
                </a:ext>
              </a:extLst>
            </p:cNvPr>
            <p:cNvPicPr>
              <a:picLocks noChangeAspect="1"/>
            </p:cNvPicPr>
            <p:nvPr/>
          </p:nvPicPr>
          <p:blipFill>
            <a:blip r:embed="rId27"/>
            <a:stretch>
              <a:fillRect/>
            </a:stretch>
          </p:blipFill>
          <p:spPr>
            <a:xfrm>
              <a:off x="5736588" y="3330620"/>
              <a:ext cx="278755" cy="317251"/>
            </a:xfrm>
            <a:prstGeom prst="rect">
              <a:avLst/>
            </a:prstGeom>
          </p:spPr>
          <p:style>
            <a:lnRef idx="2">
              <a:schemeClr val="dk1">
                <a:shade val="50000"/>
              </a:schemeClr>
            </a:lnRef>
            <a:fillRef idx="1">
              <a:schemeClr val="dk1"/>
            </a:fillRef>
            <a:effectRef idx="0">
              <a:schemeClr val="dk1"/>
            </a:effectRef>
            <a:fontRef idx="minor">
              <a:schemeClr val="lt1"/>
            </a:fontRef>
          </p:style>
        </p:pic>
      </p:grpSp>
      <p:grpSp>
        <p:nvGrpSpPr>
          <p:cNvPr id="94" name="Group 494">
            <a:extLst>
              <a:ext uri="{FF2B5EF4-FFF2-40B4-BE49-F238E27FC236}">
                <a16:creationId xmlns:a16="http://schemas.microsoft.com/office/drawing/2014/main" id="{3F9197F4-F357-9D50-1926-28C3AC201869}"/>
              </a:ext>
            </a:extLst>
          </p:cNvPr>
          <p:cNvGrpSpPr/>
          <p:nvPr/>
        </p:nvGrpSpPr>
        <p:grpSpPr>
          <a:xfrm>
            <a:off x="1380498" y="5908210"/>
            <a:ext cx="919857" cy="873591"/>
            <a:chOff x="69454" y="5805595"/>
            <a:chExt cx="1151177" cy="1093276"/>
          </a:xfrm>
        </p:grpSpPr>
        <p:grpSp>
          <p:nvGrpSpPr>
            <p:cNvPr id="116" name="Group 490">
              <a:extLst>
                <a:ext uri="{FF2B5EF4-FFF2-40B4-BE49-F238E27FC236}">
                  <a16:creationId xmlns:a16="http://schemas.microsoft.com/office/drawing/2014/main" id="{41F43B62-9BE0-3B68-6660-4B3E19ADF48E}"/>
                </a:ext>
              </a:extLst>
            </p:cNvPr>
            <p:cNvGrpSpPr/>
            <p:nvPr/>
          </p:nvGrpSpPr>
          <p:grpSpPr>
            <a:xfrm>
              <a:off x="69454" y="5805595"/>
              <a:ext cx="1151177" cy="1093276"/>
              <a:chOff x="9443776" y="2225546"/>
              <a:chExt cx="2367224" cy="2367218"/>
            </a:xfrm>
          </p:grpSpPr>
          <p:sp>
            <p:nvSpPr>
              <p:cNvPr id="120" name="Oval 467">
                <a:extLst>
                  <a:ext uri="{FF2B5EF4-FFF2-40B4-BE49-F238E27FC236}">
                    <a16:creationId xmlns:a16="http://schemas.microsoft.com/office/drawing/2014/main" id="{4DBC6DA2-20B6-2752-0626-4458EE6B19F6}"/>
                  </a:ex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121" name="Oval 468">
                <a:extLst>
                  <a:ext uri="{FF2B5EF4-FFF2-40B4-BE49-F238E27FC236}">
                    <a16:creationId xmlns:a16="http://schemas.microsoft.com/office/drawing/2014/main" id="{A8299E55-D523-FBD6-D546-C0C00E575BAA}"/>
                  </a:ex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grpSp>
          <p:nvGrpSpPr>
            <p:cNvPr id="117" name="Group 491" descr="This is an icon of a trophy.">
              <a:extLst>
                <a:ext uri="{FF2B5EF4-FFF2-40B4-BE49-F238E27FC236}">
                  <a16:creationId xmlns:a16="http://schemas.microsoft.com/office/drawing/2014/main" id="{A99FFFF0-09B8-B87C-4583-339AE9E84FA3}"/>
                </a:ext>
              </a:extLst>
            </p:cNvPr>
            <p:cNvGrpSpPr/>
            <p:nvPr/>
          </p:nvGrpSpPr>
          <p:grpSpPr>
            <a:xfrm>
              <a:off x="377959" y="6118945"/>
              <a:ext cx="497437" cy="508614"/>
              <a:chOff x="-1892703" y="1944681"/>
              <a:chExt cx="3284538" cy="3811588"/>
            </a:xfrm>
          </p:grpSpPr>
          <p:sp>
            <p:nvSpPr>
              <p:cNvPr id="118" name="Freeform 5">
                <a:extLst>
                  <a:ext uri="{FF2B5EF4-FFF2-40B4-BE49-F238E27FC236}">
                    <a16:creationId xmlns:a16="http://schemas.microsoft.com/office/drawing/2014/main" id="{A5DE95C4-AAB0-9F31-969F-219BD3519C15}"/>
                  </a:ext>
                </a:extLst>
              </p:cNvPr>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19" name="Freeform 6">
                <a:extLst>
                  <a:ext uri="{FF2B5EF4-FFF2-40B4-BE49-F238E27FC236}">
                    <a16:creationId xmlns:a16="http://schemas.microsoft.com/office/drawing/2014/main" id="{1016A7CE-BB04-0DC6-00BF-B5372893C347}"/>
                  </a:ext>
                </a:extLst>
              </p:cNvPr>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sp>
        <p:nvSpPr>
          <p:cNvPr id="95" name="TextBox 496">
            <a:extLst>
              <a:ext uri="{FF2B5EF4-FFF2-40B4-BE49-F238E27FC236}">
                <a16:creationId xmlns:a16="http://schemas.microsoft.com/office/drawing/2014/main" id="{25A6E257-9047-C419-0C01-CA73C3476088}"/>
              </a:ext>
            </a:extLst>
          </p:cNvPr>
          <p:cNvSpPr txBox="1"/>
          <p:nvPr/>
        </p:nvSpPr>
        <p:spPr>
          <a:xfrm>
            <a:off x="1305915" y="3414177"/>
            <a:ext cx="1126912"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Standardization</a:t>
            </a:r>
          </a:p>
          <a:p>
            <a:pPr algn="ctr"/>
            <a:r>
              <a:rPr lang="en-US" sz="1000" b="1" dirty="0">
                <a:latin typeface="Meiryo UI" panose="020B0604030504040204" pitchFamily="50" charset="-128"/>
                <a:ea typeface="Meiryo UI" panose="020B0604030504040204" pitchFamily="50" charset="-128"/>
              </a:rPr>
              <a:t>Linkage systems</a:t>
            </a:r>
          </a:p>
        </p:txBody>
      </p:sp>
      <p:sp>
        <p:nvSpPr>
          <p:cNvPr id="96" name="TextBox 497">
            <a:extLst>
              <a:ext uri="{FF2B5EF4-FFF2-40B4-BE49-F238E27FC236}">
                <a16:creationId xmlns:a16="http://schemas.microsoft.com/office/drawing/2014/main" id="{65C27CA5-2699-8676-2FEB-A21034B1D9B4}"/>
              </a:ext>
            </a:extLst>
          </p:cNvPr>
          <p:cNvSpPr txBox="1"/>
          <p:nvPr/>
        </p:nvSpPr>
        <p:spPr>
          <a:xfrm>
            <a:off x="1249729" y="2327048"/>
            <a:ext cx="1274388"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Full-fill all process </a:t>
            </a:r>
          </a:p>
          <a:p>
            <a:pPr algn="ctr"/>
            <a:r>
              <a:rPr lang="en-US" sz="1000" b="1" dirty="0">
                <a:latin typeface="Meiryo UI" panose="020B0604030504040204" pitchFamily="50" charset="-128"/>
                <a:ea typeface="Meiryo UI" panose="020B0604030504040204" pitchFamily="50" charset="-128"/>
              </a:rPr>
              <a:t>by System</a:t>
            </a:r>
          </a:p>
        </p:txBody>
      </p:sp>
      <p:sp>
        <p:nvSpPr>
          <p:cNvPr id="97" name="TextBox 498">
            <a:extLst>
              <a:ext uri="{FF2B5EF4-FFF2-40B4-BE49-F238E27FC236}">
                <a16:creationId xmlns:a16="http://schemas.microsoft.com/office/drawing/2014/main" id="{30376E5A-769E-0D62-A9C1-1C21B17733BD}"/>
              </a:ext>
            </a:extLst>
          </p:cNvPr>
          <p:cNvSpPr txBox="1"/>
          <p:nvPr/>
        </p:nvSpPr>
        <p:spPr>
          <a:xfrm>
            <a:off x="1305915" y="5362090"/>
            <a:ext cx="1096782" cy="461665"/>
          </a:xfrm>
          <a:prstGeom prst="rect">
            <a:avLst/>
          </a:prstGeom>
          <a:noFill/>
        </p:spPr>
        <p:txBody>
          <a:bodyPr wrap="squar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Toward</a:t>
            </a:r>
          </a:p>
          <a:p>
            <a:pPr algn="ctr"/>
            <a:r>
              <a:rPr lang="en-US" sz="1000" b="1" dirty="0">
                <a:latin typeface="Meiryo UI" panose="020B0604030504040204" pitchFamily="50" charset="-128"/>
                <a:ea typeface="Meiryo UI" panose="020B0604030504040204" pitchFamily="50" charset="-128"/>
              </a:rPr>
              <a:t>Smart Factory</a:t>
            </a:r>
          </a:p>
        </p:txBody>
      </p:sp>
      <p:sp>
        <p:nvSpPr>
          <p:cNvPr id="98" name="TextBox 499">
            <a:extLst>
              <a:ext uri="{FF2B5EF4-FFF2-40B4-BE49-F238E27FC236}">
                <a16:creationId xmlns:a16="http://schemas.microsoft.com/office/drawing/2014/main" id="{A079715E-2E3E-1967-0747-13E5F148D570}"/>
              </a:ext>
            </a:extLst>
          </p:cNvPr>
          <p:cNvSpPr txBox="1"/>
          <p:nvPr/>
        </p:nvSpPr>
        <p:spPr>
          <a:xfrm>
            <a:off x="1390204" y="4436611"/>
            <a:ext cx="955391"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Management </a:t>
            </a:r>
          </a:p>
          <a:p>
            <a:pPr algn="ctr"/>
            <a:r>
              <a:rPr lang="en-US" sz="1000" b="1" dirty="0">
                <a:latin typeface="Meiryo UI" panose="020B0604030504040204" pitchFamily="50" charset="-128"/>
                <a:ea typeface="Meiryo UI" panose="020B0604030504040204" pitchFamily="50" charset="-128"/>
              </a:rPr>
              <a:t>Optimization</a:t>
            </a:r>
          </a:p>
        </p:txBody>
      </p:sp>
      <p:sp>
        <p:nvSpPr>
          <p:cNvPr id="99" name="TextBox 500">
            <a:extLst>
              <a:ext uri="{FF2B5EF4-FFF2-40B4-BE49-F238E27FC236}">
                <a16:creationId xmlns:a16="http://schemas.microsoft.com/office/drawing/2014/main" id="{E3890968-0E4B-EA23-17DC-F9FF6308DA02}"/>
              </a:ext>
            </a:extLst>
          </p:cNvPr>
          <p:cNvSpPr txBox="1"/>
          <p:nvPr/>
        </p:nvSpPr>
        <p:spPr>
          <a:xfrm>
            <a:off x="2052892" y="3225659"/>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2024</a:t>
            </a:r>
          </a:p>
        </p:txBody>
      </p:sp>
      <p:sp>
        <p:nvSpPr>
          <p:cNvPr id="100" name="TextBox 501">
            <a:extLst>
              <a:ext uri="{FF2B5EF4-FFF2-40B4-BE49-F238E27FC236}">
                <a16:creationId xmlns:a16="http://schemas.microsoft.com/office/drawing/2014/main" id="{99501C3F-690D-B065-D31D-9D754E098D28}"/>
              </a:ext>
            </a:extLst>
          </p:cNvPr>
          <p:cNvSpPr txBox="1"/>
          <p:nvPr/>
        </p:nvSpPr>
        <p:spPr>
          <a:xfrm>
            <a:off x="2006233" y="4265712"/>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2026</a:t>
            </a:r>
          </a:p>
        </p:txBody>
      </p:sp>
      <p:sp>
        <p:nvSpPr>
          <p:cNvPr id="101" name="TextBox 502">
            <a:extLst>
              <a:ext uri="{FF2B5EF4-FFF2-40B4-BE49-F238E27FC236}">
                <a16:creationId xmlns:a16="http://schemas.microsoft.com/office/drawing/2014/main" id="{7EA1E987-235C-E28A-F341-B3A29DECB633}"/>
              </a:ext>
            </a:extLst>
          </p:cNvPr>
          <p:cNvSpPr txBox="1"/>
          <p:nvPr/>
        </p:nvSpPr>
        <p:spPr>
          <a:xfrm>
            <a:off x="1997661" y="5267827"/>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2028</a:t>
            </a:r>
          </a:p>
        </p:txBody>
      </p:sp>
      <p:sp>
        <p:nvSpPr>
          <p:cNvPr id="102" name="TextBox 503">
            <a:extLst>
              <a:ext uri="{FF2B5EF4-FFF2-40B4-BE49-F238E27FC236}">
                <a16:creationId xmlns:a16="http://schemas.microsoft.com/office/drawing/2014/main" id="{7384D84B-7212-AD50-7FD8-CD137B8D71D9}"/>
              </a:ext>
            </a:extLst>
          </p:cNvPr>
          <p:cNvSpPr txBox="1"/>
          <p:nvPr/>
        </p:nvSpPr>
        <p:spPr>
          <a:xfrm>
            <a:off x="2032794" y="6532616"/>
            <a:ext cx="346250" cy="153888"/>
          </a:xfrm>
          <a:prstGeom prst="rect">
            <a:avLst/>
          </a:prstGeom>
          <a:noFill/>
        </p:spPr>
        <p:txBody>
          <a:bodyPr wrap="none" lIns="36000" tIns="0" rIns="36000" bIns="0" rtlCol="0" anchor="ctr" anchorCtr="0">
            <a:noAutofit/>
          </a:bodyPr>
          <a:lstStyle/>
          <a:p>
            <a:pPr algn="ctr"/>
            <a:r>
              <a:rPr lang="en-US" sz="1000" b="1" dirty="0">
                <a:solidFill>
                  <a:srgbClr val="30353F"/>
                </a:solidFill>
                <a:latin typeface="Meiryo UI" panose="020B0604030504040204" pitchFamily="50" charset="-128"/>
                <a:ea typeface="Meiryo UI" panose="020B0604030504040204" pitchFamily="50" charset="-128"/>
              </a:rPr>
              <a:t>2030</a:t>
            </a:r>
          </a:p>
        </p:txBody>
      </p:sp>
      <p:sp>
        <p:nvSpPr>
          <p:cNvPr id="103" name="TextBox 504">
            <a:extLst>
              <a:ext uri="{FF2B5EF4-FFF2-40B4-BE49-F238E27FC236}">
                <a16:creationId xmlns:a16="http://schemas.microsoft.com/office/drawing/2014/main" id="{B7C64BF9-51E3-1ABB-5FC2-B4A28E83FA64}"/>
              </a:ext>
            </a:extLst>
          </p:cNvPr>
          <p:cNvSpPr txBox="1"/>
          <p:nvPr/>
        </p:nvSpPr>
        <p:spPr>
          <a:xfrm>
            <a:off x="2004991" y="2107705"/>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2022</a:t>
            </a:r>
          </a:p>
        </p:txBody>
      </p:sp>
      <p:pic>
        <p:nvPicPr>
          <p:cNvPr id="104" name="Picture 4">
            <a:extLst>
              <a:ext uri="{FF2B5EF4-FFF2-40B4-BE49-F238E27FC236}">
                <a16:creationId xmlns:a16="http://schemas.microsoft.com/office/drawing/2014/main" id="{FA71AE3F-9E9B-1BAB-59FF-027DC9187D80}"/>
              </a:ext>
            </a:extLst>
          </p:cNvPr>
          <p:cNvPicPr>
            <a:picLocks noChangeAspect="1"/>
          </p:cNvPicPr>
          <p:nvPr/>
        </p:nvPicPr>
        <p:blipFill>
          <a:blip r:embed="rId28"/>
          <a:stretch>
            <a:fillRect/>
          </a:stretch>
        </p:blipFill>
        <p:spPr>
          <a:xfrm>
            <a:off x="2937069" y="2398800"/>
            <a:ext cx="633797" cy="519735"/>
          </a:xfrm>
          <a:prstGeom prst="rect">
            <a:avLst/>
          </a:prstGeom>
        </p:spPr>
      </p:pic>
      <p:pic>
        <p:nvPicPr>
          <p:cNvPr id="105" name="Picture 6">
            <a:extLst>
              <a:ext uri="{FF2B5EF4-FFF2-40B4-BE49-F238E27FC236}">
                <a16:creationId xmlns:a16="http://schemas.microsoft.com/office/drawing/2014/main" id="{C1A7D993-7DF2-41E5-2E0F-5270F4A137F5}"/>
              </a:ext>
            </a:extLst>
          </p:cNvPr>
          <p:cNvPicPr>
            <a:picLocks noChangeAspect="1"/>
          </p:cNvPicPr>
          <p:nvPr/>
        </p:nvPicPr>
        <p:blipFill>
          <a:blip r:embed="rId29"/>
          <a:stretch>
            <a:fillRect/>
          </a:stretch>
        </p:blipFill>
        <p:spPr>
          <a:xfrm>
            <a:off x="7968159" y="2332840"/>
            <a:ext cx="752292" cy="614861"/>
          </a:xfrm>
          <a:prstGeom prst="rect">
            <a:avLst/>
          </a:prstGeom>
        </p:spPr>
      </p:pic>
      <p:pic>
        <p:nvPicPr>
          <p:cNvPr id="106" name="Picture 248">
            <a:extLst>
              <a:ext uri="{FF2B5EF4-FFF2-40B4-BE49-F238E27FC236}">
                <a16:creationId xmlns:a16="http://schemas.microsoft.com/office/drawing/2014/main" id="{0FB52580-A5E1-3E84-A131-705BAF671DB3}"/>
              </a:ext>
            </a:extLst>
          </p:cNvPr>
          <p:cNvPicPr>
            <a:picLocks noChangeAspect="1"/>
          </p:cNvPicPr>
          <p:nvPr/>
        </p:nvPicPr>
        <p:blipFill>
          <a:blip r:embed="rId4"/>
          <a:stretch>
            <a:fillRect/>
          </a:stretch>
        </p:blipFill>
        <p:spPr>
          <a:xfrm>
            <a:off x="9812049" y="2670162"/>
            <a:ext cx="87911" cy="171381"/>
          </a:xfrm>
          <a:prstGeom prst="rect">
            <a:avLst/>
          </a:prstGeom>
        </p:spPr>
      </p:pic>
      <p:sp>
        <p:nvSpPr>
          <p:cNvPr id="108" name="Rectangle 354">
            <a:extLst>
              <a:ext uri="{FF2B5EF4-FFF2-40B4-BE49-F238E27FC236}">
                <a16:creationId xmlns:a16="http://schemas.microsoft.com/office/drawing/2014/main" id="{9DCC4795-363D-04BA-FC9D-FF9F40E478C0}"/>
              </a:ext>
            </a:extLst>
          </p:cNvPr>
          <p:cNvSpPr/>
          <p:nvPr/>
        </p:nvSpPr>
        <p:spPr bwMode="auto">
          <a:xfrm>
            <a:off x="10134622" y="2289980"/>
            <a:ext cx="778417"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09" name="Rectangle 355">
            <a:extLst>
              <a:ext uri="{FF2B5EF4-FFF2-40B4-BE49-F238E27FC236}">
                <a16:creationId xmlns:a16="http://schemas.microsoft.com/office/drawing/2014/main" id="{F382E9A6-2A42-D2DE-34C0-518302D29599}"/>
              </a:ext>
            </a:extLst>
          </p:cNvPr>
          <p:cNvSpPr/>
          <p:nvPr/>
        </p:nvSpPr>
        <p:spPr bwMode="auto">
          <a:xfrm>
            <a:off x="9783735" y="3777091"/>
            <a:ext cx="1129302"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110" name="Picture 357">
            <a:extLst>
              <a:ext uri="{FF2B5EF4-FFF2-40B4-BE49-F238E27FC236}">
                <a16:creationId xmlns:a16="http://schemas.microsoft.com/office/drawing/2014/main" id="{3493A3AC-DCBC-1145-4BEC-1EE818A6F516}"/>
              </a:ext>
            </a:extLst>
          </p:cNvPr>
          <p:cNvPicPr>
            <a:picLocks noChangeAspect="1"/>
          </p:cNvPicPr>
          <p:nvPr/>
        </p:nvPicPr>
        <p:blipFill rotWithShape="1">
          <a:blip r:embed="rId30"/>
          <a:srcRect t="45842" r="24873" b="1406"/>
          <a:stretch/>
        </p:blipFill>
        <p:spPr>
          <a:xfrm>
            <a:off x="2584944" y="4049852"/>
            <a:ext cx="933103" cy="766624"/>
          </a:xfrm>
          <a:prstGeom prst="rect">
            <a:avLst/>
          </a:prstGeom>
        </p:spPr>
      </p:pic>
      <p:sp>
        <p:nvSpPr>
          <p:cNvPr id="111" name="Rectangle 358">
            <a:extLst>
              <a:ext uri="{FF2B5EF4-FFF2-40B4-BE49-F238E27FC236}">
                <a16:creationId xmlns:a16="http://schemas.microsoft.com/office/drawing/2014/main" id="{04FA83AB-DB03-FBAD-BD7C-75C865582FBB}"/>
              </a:ext>
            </a:extLst>
          </p:cNvPr>
          <p:cNvSpPr/>
          <p:nvPr/>
        </p:nvSpPr>
        <p:spPr>
          <a:xfrm>
            <a:off x="2560021" y="3820942"/>
            <a:ext cx="2048401"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800" b="1" dirty="0">
                <a:latin typeface="Meiryo UI" panose="020B0604030504040204" pitchFamily="50" charset="-128"/>
                <a:ea typeface="Meiryo UI" panose="020B0604030504040204" pitchFamily="50" charset="-128"/>
              </a:rPr>
              <a:t>E-Learning, E-Leave , E-OT, E-Work</a:t>
            </a:r>
          </a:p>
        </p:txBody>
      </p:sp>
      <p:sp>
        <p:nvSpPr>
          <p:cNvPr id="112" name="Rectangle 369">
            <a:extLst>
              <a:ext uri="{FF2B5EF4-FFF2-40B4-BE49-F238E27FC236}">
                <a16:creationId xmlns:a16="http://schemas.microsoft.com/office/drawing/2014/main" id="{A1A09523-FF03-4C91-86BE-B3030C554EDE}"/>
              </a:ext>
            </a:extLst>
          </p:cNvPr>
          <p:cNvSpPr/>
          <p:nvPr/>
        </p:nvSpPr>
        <p:spPr>
          <a:xfrm>
            <a:off x="9833693"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E-Office</a:t>
            </a:r>
          </a:p>
        </p:txBody>
      </p:sp>
      <p:sp>
        <p:nvSpPr>
          <p:cNvPr id="113" name="TextBox 372">
            <a:extLst>
              <a:ext uri="{FF2B5EF4-FFF2-40B4-BE49-F238E27FC236}">
                <a16:creationId xmlns:a16="http://schemas.microsoft.com/office/drawing/2014/main" id="{20EA4F53-F2EE-BDDF-E3D4-C5E0FF3103D8}"/>
              </a:ext>
            </a:extLst>
          </p:cNvPr>
          <p:cNvSpPr txBox="1"/>
          <p:nvPr/>
        </p:nvSpPr>
        <p:spPr>
          <a:xfrm>
            <a:off x="10134622" y="3006358"/>
            <a:ext cx="77841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Traceability</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System</a:t>
            </a:r>
          </a:p>
        </p:txBody>
      </p:sp>
      <p:pic>
        <p:nvPicPr>
          <p:cNvPr id="114" name="Picture 2">
            <a:extLst>
              <a:ext uri="{FF2B5EF4-FFF2-40B4-BE49-F238E27FC236}">
                <a16:creationId xmlns:a16="http://schemas.microsoft.com/office/drawing/2014/main" id="{89944C7A-CF2E-1D4B-070D-E94B9E5915B0}"/>
              </a:ext>
            </a:extLst>
          </p:cNvPr>
          <p:cNvPicPr>
            <a:picLocks noChangeAspect="1"/>
          </p:cNvPicPr>
          <p:nvPr/>
        </p:nvPicPr>
        <p:blipFill>
          <a:blip r:embed="rId31"/>
          <a:stretch>
            <a:fillRect/>
          </a:stretch>
        </p:blipFill>
        <p:spPr>
          <a:xfrm>
            <a:off x="9847801" y="4015030"/>
            <a:ext cx="935166" cy="816058"/>
          </a:xfrm>
          <a:prstGeom prst="rect">
            <a:avLst/>
          </a:prstGeom>
        </p:spPr>
      </p:pic>
      <p:pic>
        <p:nvPicPr>
          <p:cNvPr id="115" name="Picture 182" descr="Graphical user interface, application&#10;&#10;Description automatically generated">
            <a:extLst>
              <a:ext uri="{FF2B5EF4-FFF2-40B4-BE49-F238E27FC236}">
                <a16:creationId xmlns:a16="http://schemas.microsoft.com/office/drawing/2014/main" id="{AAD60443-BD3D-A8A5-FE07-DD9117FF2D6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34621" y="2359630"/>
            <a:ext cx="778416" cy="632567"/>
          </a:xfrm>
          <a:prstGeom prst="rect">
            <a:avLst/>
          </a:prstGeom>
        </p:spPr>
      </p:pic>
      <p:sp>
        <p:nvSpPr>
          <p:cNvPr id="185" name="Rectangle 207">
            <a:extLst>
              <a:ext uri="{FF2B5EF4-FFF2-40B4-BE49-F238E27FC236}">
                <a16:creationId xmlns:a16="http://schemas.microsoft.com/office/drawing/2014/main" id="{C02093DE-10F2-0DAF-F182-9F56C4D90A34}"/>
              </a:ext>
            </a:extLst>
          </p:cNvPr>
          <p:cNvSpPr/>
          <p:nvPr/>
        </p:nvSpPr>
        <p:spPr bwMode="auto">
          <a:xfrm>
            <a:off x="3628072" y="2295414"/>
            <a:ext cx="1024340"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88" name="AutoShape 23">
            <a:extLst>
              <a:ext uri="{FF2B5EF4-FFF2-40B4-BE49-F238E27FC236}">
                <a16:creationId xmlns:a16="http://schemas.microsoft.com/office/drawing/2014/main" id="{1FD0BEC6-0D40-F172-B7B2-A401529CF753}"/>
              </a:ext>
            </a:extLst>
          </p:cNvPr>
          <p:cNvSpPr>
            <a:spLocks noChangeArrowheads="1"/>
          </p:cNvSpPr>
          <p:nvPr/>
        </p:nvSpPr>
        <p:spPr bwMode="gray">
          <a:xfrm>
            <a:off x="1498080" y="913578"/>
            <a:ext cx="3185335" cy="771124"/>
          </a:xfrm>
          <a:prstGeom prst="homePlate">
            <a:avLst>
              <a:gd name="adj" fmla="val 73247"/>
            </a:avLst>
          </a:prstGeom>
          <a:solidFill>
            <a:schemeClr val="accent5">
              <a:lumMod val="40000"/>
              <a:lumOff val="60000"/>
            </a:schemeClr>
          </a:solidFill>
          <a:ln w="12700">
            <a:solidFill>
              <a:schemeClr val="tx1"/>
            </a:solidFill>
            <a:miter lim="800000"/>
            <a:headEnd type="none" w="sm" len="sm"/>
            <a:tailEnd type="none" w="sm" len="sm"/>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3</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Data collection/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accumulation</a:t>
            </a:r>
            <a:endParaRPr lang="ja-JP" altLang="en-US" sz="1800" b="1" dirty="0">
              <a:latin typeface="Meiryo UI" panose="020B0604030504040204" pitchFamily="50" charset="-128"/>
              <a:ea typeface="Meiryo UI" panose="020B0604030504040204" pitchFamily="50" charset="-128"/>
            </a:endParaRPr>
          </a:p>
        </p:txBody>
      </p:sp>
      <p:sp>
        <p:nvSpPr>
          <p:cNvPr id="189" name="AutoShape 24">
            <a:extLst>
              <a:ext uri="{FF2B5EF4-FFF2-40B4-BE49-F238E27FC236}">
                <a16:creationId xmlns:a16="http://schemas.microsoft.com/office/drawing/2014/main" id="{B1D7497C-2ACF-58EB-BFE0-E41D728A6698}"/>
              </a:ext>
            </a:extLst>
          </p:cNvPr>
          <p:cNvSpPr>
            <a:spLocks noChangeArrowheads="1"/>
          </p:cNvSpPr>
          <p:nvPr/>
        </p:nvSpPr>
        <p:spPr bwMode="gray">
          <a:xfrm>
            <a:off x="4217758" y="913578"/>
            <a:ext cx="3599664" cy="771124"/>
          </a:xfrm>
          <a:prstGeom prst="chevron">
            <a:avLst>
              <a:gd name="adj" fmla="val 73914"/>
            </a:avLst>
          </a:prstGeom>
          <a:solidFill>
            <a:schemeClr val="accent5">
              <a:lumMod val="60000"/>
              <a:lumOff val="40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4</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Analysis and prediction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 using data</a:t>
            </a:r>
            <a:endParaRPr lang="ja-JP" altLang="en-US" sz="1800" b="1" dirty="0">
              <a:latin typeface="Meiryo UI" panose="020B0604030504040204" pitchFamily="50" charset="-128"/>
              <a:ea typeface="Meiryo UI" panose="020B0604030504040204" pitchFamily="50" charset="-128"/>
            </a:endParaRPr>
          </a:p>
        </p:txBody>
      </p:sp>
      <p:sp>
        <p:nvSpPr>
          <p:cNvPr id="190" name="AutoShape 25">
            <a:extLst>
              <a:ext uri="{FF2B5EF4-FFF2-40B4-BE49-F238E27FC236}">
                <a16:creationId xmlns:a16="http://schemas.microsoft.com/office/drawing/2014/main" id="{DC5D2765-0EAF-53D7-205C-42947242FF0A}"/>
              </a:ext>
            </a:extLst>
          </p:cNvPr>
          <p:cNvSpPr>
            <a:spLocks noChangeArrowheads="1"/>
          </p:cNvSpPr>
          <p:nvPr/>
        </p:nvSpPr>
        <p:spPr bwMode="gray">
          <a:xfrm>
            <a:off x="7313373" y="913578"/>
            <a:ext cx="3599664" cy="771124"/>
          </a:xfrm>
          <a:prstGeom prst="chevron">
            <a:avLst>
              <a:gd name="adj" fmla="val 75246"/>
            </a:avLst>
          </a:prstGeom>
          <a:solidFill>
            <a:schemeClr val="accent5">
              <a:lumMod val="75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solidFill>
                  <a:schemeClr val="bg1"/>
                </a:solidFill>
                <a:latin typeface="Meiryo UI" panose="020B0604030504040204" pitchFamily="50" charset="-128"/>
                <a:ea typeface="Meiryo UI" panose="020B0604030504040204" pitchFamily="50" charset="-128"/>
              </a:rPr>
              <a:t>Level 5</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Control and optimization</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 using data</a:t>
            </a:r>
            <a:endParaRPr lang="ja-JP" altLang="en-US" sz="1800" b="1" dirty="0">
              <a:solidFill>
                <a:schemeClr val="bg1"/>
              </a:solidFill>
              <a:latin typeface="Meiryo UI" panose="020B0604030504040204" pitchFamily="50" charset="-128"/>
              <a:ea typeface="Meiryo UI" panose="020B0604030504040204" pitchFamily="50" charset="-128"/>
            </a:endParaRPr>
          </a:p>
        </p:txBody>
      </p:sp>
      <p:sp>
        <p:nvSpPr>
          <p:cNvPr id="193" name="テキスト ボックス 192">
            <a:extLst>
              <a:ext uri="{FF2B5EF4-FFF2-40B4-BE49-F238E27FC236}">
                <a16:creationId xmlns:a16="http://schemas.microsoft.com/office/drawing/2014/main" id="{6EF43D02-794B-996A-A26F-DE6D8D6AAF21}"/>
              </a:ext>
            </a:extLst>
          </p:cNvPr>
          <p:cNvSpPr txBox="1"/>
          <p:nvPr/>
        </p:nvSpPr>
        <p:spPr>
          <a:xfrm>
            <a:off x="1205939" y="525164"/>
            <a:ext cx="3964231" cy="400110"/>
          </a:xfrm>
          <a:prstGeom prst="rect">
            <a:avLst/>
          </a:prstGeom>
          <a:noFill/>
          <a:ln>
            <a:noFill/>
          </a:ln>
        </p:spPr>
        <p:txBody>
          <a:bodyPr wrap="square" rtlCol="0">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Data usage level</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88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2">
            <a:extLst>
              <a:ext uri="{FF2B5EF4-FFF2-40B4-BE49-F238E27FC236}">
                <a16:creationId xmlns:a16="http://schemas.microsoft.com/office/drawing/2014/main" id="{B45BF083-9547-431E-BCFB-ABDA145366A5}"/>
              </a:ext>
            </a:extLst>
          </p:cNvPr>
          <p:cNvSpPr txBox="1">
            <a:spLocks noChangeArrowheads="1"/>
          </p:cNvSpPr>
          <p:nvPr/>
        </p:nvSpPr>
        <p:spPr bwMode="auto">
          <a:xfrm>
            <a:off x="1143000" y="1"/>
            <a:ext cx="9906000" cy="460717"/>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p>
            <a:pPr>
              <a:lnSpc>
                <a:spcPct val="90000"/>
              </a:lnSpc>
              <a:defRPr/>
            </a:pPr>
            <a:r>
              <a:rPr lang="en-US" altLang="ja-JP" sz="2000" b="1" cap="all" dirty="0">
                <a:solidFill>
                  <a:schemeClr val="bg1"/>
                </a:solidFill>
                <a:latin typeface="Arial" panose="020B0604020202020204" pitchFamily="34" charset="0"/>
                <a:ea typeface="ＭＳ Ｐゴシック" pitchFamily="50" charset="-128"/>
                <a:cs typeface="Arial" panose="020B0604020202020204" pitchFamily="34" charset="0"/>
              </a:rPr>
              <a:t>MCS – QC FREE LOCATION</a:t>
            </a:r>
          </a:p>
        </p:txBody>
      </p:sp>
      <p:pic>
        <p:nvPicPr>
          <p:cNvPr id="5" name="Picture 4">
            <a:extLst>
              <a:ext uri="{FF2B5EF4-FFF2-40B4-BE49-F238E27FC236}">
                <a16:creationId xmlns:a16="http://schemas.microsoft.com/office/drawing/2014/main" id="{A3687946-49BA-3457-EF6C-E39C3CEDF7F8}"/>
              </a:ext>
            </a:extLst>
          </p:cNvPr>
          <p:cNvPicPr>
            <a:picLocks noChangeAspect="1"/>
          </p:cNvPicPr>
          <p:nvPr/>
        </p:nvPicPr>
        <p:blipFill>
          <a:blip r:embed="rId2"/>
          <a:stretch>
            <a:fillRect/>
          </a:stretch>
        </p:blipFill>
        <p:spPr>
          <a:xfrm>
            <a:off x="1143001" y="3313734"/>
            <a:ext cx="7391399" cy="3577273"/>
          </a:xfrm>
          <a:prstGeom prst="rect">
            <a:avLst/>
          </a:prstGeom>
        </p:spPr>
      </p:pic>
      <p:pic>
        <p:nvPicPr>
          <p:cNvPr id="7" name="Picture 6">
            <a:extLst>
              <a:ext uri="{FF2B5EF4-FFF2-40B4-BE49-F238E27FC236}">
                <a16:creationId xmlns:a16="http://schemas.microsoft.com/office/drawing/2014/main" id="{26C1EF6B-68E0-4FE9-E69A-53D4D2B308FA}"/>
              </a:ext>
            </a:extLst>
          </p:cNvPr>
          <p:cNvPicPr>
            <a:picLocks noChangeAspect="1"/>
          </p:cNvPicPr>
          <p:nvPr/>
        </p:nvPicPr>
        <p:blipFill>
          <a:blip r:embed="rId3"/>
          <a:stretch>
            <a:fillRect/>
          </a:stretch>
        </p:blipFill>
        <p:spPr>
          <a:xfrm>
            <a:off x="1143000" y="457200"/>
            <a:ext cx="7391400" cy="2933616"/>
          </a:xfrm>
          <a:prstGeom prst="rect">
            <a:avLst/>
          </a:prstGeom>
        </p:spPr>
      </p:pic>
      <p:pic>
        <p:nvPicPr>
          <p:cNvPr id="9" name="Picture 8">
            <a:extLst>
              <a:ext uri="{FF2B5EF4-FFF2-40B4-BE49-F238E27FC236}">
                <a16:creationId xmlns:a16="http://schemas.microsoft.com/office/drawing/2014/main" id="{E18E1390-F59A-4F39-1376-97CD6516CB1B}"/>
              </a:ext>
            </a:extLst>
          </p:cNvPr>
          <p:cNvPicPr>
            <a:picLocks noChangeAspect="1"/>
          </p:cNvPicPr>
          <p:nvPr/>
        </p:nvPicPr>
        <p:blipFill>
          <a:blip r:embed="rId4"/>
          <a:stretch>
            <a:fillRect/>
          </a:stretch>
        </p:blipFill>
        <p:spPr>
          <a:xfrm>
            <a:off x="7848601" y="3848017"/>
            <a:ext cx="3092533" cy="1457687"/>
          </a:xfrm>
          <a:prstGeom prst="rect">
            <a:avLst/>
          </a:prstGeom>
        </p:spPr>
      </p:pic>
      <p:sp>
        <p:nvSpPr>
          <p:cNvPr id="10" name="Rectangle 9">
            <a:extLst>
              <a:ext uri="{FF2B5EF4-FFF2-40B4-BE49-F238E27FC236}">
                <a16:creationId xmlns:a16="http://schemas.microsoft.com/office/drawing/2014/main" id="{98B28564-CFD1-FFE0-1363-DE19918775C1}"/>
              </a:ext>
            </a:extLst>
          </p:cNvPr>
          <p:cNvSpPr/>
          <p:nvPr/>
        </p:nvSpPr>
        <p:spPr>
          <a:xfrm>
            <a:off x="4648200" y="5257800"/>
            <a:ext cx="533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B729A82-32E7-3457-0841-A28951BDF315}"/>
              </a:ext>
            </a:extLst>
          </p:cNvPr>
          <p:cNvCxnSpPr>
            <a:stCxn id="10" idx="3"/>
          </p:cNvCxnSpPr>
          <p:nvPr/>
        </p:nvCxnSpPr>
        <p:spPr>
          <a:xfrm flipV="1">
            <a:off x="5181600" y="3962400"/>
            <a:ext cx="2667000" cy="1524000"/>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2F61A86E-B929-7320-68E6-4AA992186B6F}"/>
              </a:ext>
            </a:extLst>
          </p:cNvPr>
          <p:cNvSpPr/>
          <p:nvPr/>
        </p:nvSpPr>
        <p:spPr>
          <a:xfrm>
            <a:off x="8566066" y="917918"/>
            <a:ext cx="2406734" cy="2206283"/>
          </a:xfrm>
          <a:prstGeom prst="wedgeRectCallout">
            <a:avLst>
              <a:gd name="adj1" fmla="val -48743"/>
              <a:gd name="adj2" fmla="val 3803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Main Function</a:t>
            </a:r>
          </a:p>
          <a:p>
            <a:pPr marL="285750" indent="-285750">
              <a:buFontTx/>
              <a:buChar char="-"/>
            </a:pPr>
            <a:r>
              <a:rPr lang="en-US" sz="1600" dirty="0">
                <a:solidFill>
                  <a:schemeClr val="tx1"/>
                </a:solidFill>
              </a:rPr>
              <a:t>Real location indication</a:t>
            </a:r>
          </a:p>
          <a:p>
            <a:pPr marL="285750" indent="-285750">
              <a:buFontTx/>
              <a:buChar char="-"/>
            </a:pPr>
            <a:r>
              <a:rPr lang="en-US" sz="1600" dirty="0">
                <a:solidFill>
                  <a:schemeClr val="tx1"/>
                </a:solidFill>
              </a:rPr>
              <a:t>Inspection status</a:t>
            </a:r>
          </a:p>
          <a:p>
            <a:pPr marL="285750" indent="-285750">
              <a:buFontTx/>
              <a:buChar char="-"/>
            </a:pPr>
            <a:r>
              <a:rPr lang="en-US" sz="1600" dirty="0">
                <a:solidFill>
                  <a:schemeClr val="tx1"/>
                </a:solidFill>
              </a:rPr>
              <a:t>Urgent Pallet &amp; Material notice</a:t>
            </a:r>
          </a:p>
          <a:p>
            <a:pPr marL="285750" indent="-285750">
              <a:buFontTx/>
              <a:buChar char="-"/>
            </a:pPr>
            <a:r>
              <a:rPr lang="en-US" sz="1600" dirty="0">
                <a:solidFill>
                  <a:schemeClr val="tx1"/>
                </a:solidFill>
              </a:rPr>
              <a:t>New material location coming</a:t>
            </a:r>
          </a:p>
        </p:txBody>
      </p:sp>
    </p:spTree>
    <p:extLst>
      <p:ext uri="{BB962C8B-B14F-4D97-AF65-F5344CB8AC3E}">
        <p14:creationId xmlns:p14="http://schemas.microsoft.com/office/powerpoint/2010/main" val="198356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8F8DA9-7183-4333-9D7F-165BFCE20E30}"/>
              </a:ext>
            </a:extLst>
          </p:cNvPr>
          <p:cNvSpPr/>
          <p:nvPr/>
        </p:nvSpPr>
        <p:spPr bwMode="auto">
          <a:xfrm>
            <a:off x="1371601" y="1284279"/>
            <a:ext cx="2655221" cy="131469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133" name="Picture 132">
            <a:extLst>
              <a:ext uri="{FF2B5EF4-FFF2-40B4-BE49-F238E27FC236}">
                <a16:creationId xmlns:a16="http://schemas.microsoft.com/office/drawing/2014/main" id="{BB4E5F3E-5FCA-4B76-89EC-FA4DE92D00C8}"/>
              </a:ext>
            </a:extLst>
          </p:cNvPr>
          <p:cNvPicPr>
            <a:picLocks noChangeAspect="1"/>
          </p:cNvPicPr>
          <p:nvPr/>
        </p:nvPicPr>
        <p:blipFill rotWithShape="1">
          <a:blip r:embed="rId3"/>
          <a:srcRect l="47260" t="12222"/>
          <a:stretch/>
        </p:blipFill>
        <p:spPr>
          <a:xfrm>
            <a:off x="4728695" y="1588372"/>
            <a:ext cx="439629" cy="545229"/>
          </a:xfrm>
          <a:prstGeom prst="rect">
            <a:avLst/>
          </a:prstGeom>
        </p:spPr>
      </p:pic>
      <p:pic>
        <p:nvPicPr>
          <p:cNvPr id="135" name="Picture 134">
            <a:extLst>
              <a:ext uri="{FF2B5EF4-FFF2-40B4-BE49-F238E27FC236}">
                <a16:creationId xmlns:a16="http://schemas.microsoft.com/office/drawing/2014/main" id="{0E2A8BBF-8563-40A0-8009-84ED2B6CB393}"/>
              </a:ext>
            </a:extLst>
          </p:cNvPr>
          <p:cNvPicPr>
            <a:picLocks noChangeAspect="1"/>
          </p:cNvPicPr>
          <p:nvPr/>
        </p:nvPicPr>
        <p:blipFill>
          <a:blip r:embed="rId4"/>
          <a:stretch>
            <a:fillRect/>
          </a:stretch>
        </p:blipFill>
        <p:spPr>
          <a:xfrm>
            <a:off x="4576296" y="1320157"/>
            <a:ext cx="815311" cy="314963"/>
          </a:xfrm>
          <a:prstGeom prst="rect">
            <a:avLst/>
          </a:prstGeom>
        </p:spPr>
      </p:pic>
      <p:sp>
        <p:nvSpPr>
          <p:cNvPr id="150" name="Arrow: Right 149">
            <a:extLst>
              <a:ext uri="{FF2B5EF4-FFF2-40B4-BE49-F238E27FC236}">
                <a16:creationId xmlns:a16="http://schemas.microsoft.com/office/drawing/2014/main" id="{E5F80A3E-127C-494E-A182-12B253B7C968}"/>
              </a:ext>
            </a:extLst>
          </p:cNvPr>
          <p:cNvSpPr/>
          <p:nvPr/>
        </p:nvSpPr>
        <p:spPr>
          <a:xfrm>
            <a:off x="1228724" y="931179"/>
            <a:ext cx="9717088"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10" name="Rectangle 374"/>
          <p:cNvSpPr>
            <a:spLocks noChangeArrowheads="1"/>
          </p:cNvSpPr>
          <p:nvPr/>
        </p:nvSpPr>
        <p:spPr bwMode="auto">
          <a:xfrm>
            <a:off x="1228725" y="34255"/>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a:defRPr/>
            </a:pPr>
            <a:r>
              <a:rPr lang="en-US" altLang="ja-JP"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rPr>
              <a:t>FY2019 DEVELOP SYSTEMS</a:t>
            </a:r>
            <a:endParaRPr lang="ja-JP" altLang="en-US"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endParaRPr>
          </a:p>
        </p:txBody>
      </p:sp>
      <p:sp>
        <p:nvSpPr>
          <p:cNvPr id="58" name="AutoShape 374">
            <a:extLst>
              <a:ext uri="{FF2B5EF4-FFF2-40B4-BE49-F238E27FC236}">
                <a16:creationId xmlns:a16="http://schemas.microsoft.com/office/drawing/2014/main" id="{A5B528FB-5627-4BF1-9655-DE0C9E2A8C4A}"/>
              </a:ext>
            </a:extLst>
          </p:cNvPr>
          <p:cNvSpPr>
            <a:spLocks noChangeArrowheads="1"/>
          </p:cNvSpPr>
          <p:nvPr/>
        </p:nvSpPr>
        <p:spPr bwMode="auto">
          <a:xfrm>
            <a:off x="1228726" y="1023867"/>
            <a:ext cx="9703285" cy="1615517"/>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59" name="AutoShape 381">
            <a:extLst>
              <a:ext uri="{FF2B5EF4-FFF2-40B4-BE49-F238E27FC236}">
                <a16:creationId xmlns:a16="http://schemas.microsoft.com/office/drawing/2014/main" id="{12F3658B-E814-4EE0-85B7-010B5A3714EE}"/>
              </a:ext>
            </a:extLst>
          </p:cNvPr>
          <p:cNvSpPr>
            <a:spLocks noChangeArrowheads="1"/>
          </p:cNvSpPr>
          <p:nvPr/>
        </p:nvSpPr>
        <p:spPr bwMode="auto">
          <a:xfrm>
            <a:off x="1646169" y="632289"/>
            <a:ext cx="9290134"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66" name="AutoShape 374">
            <a:extLst>
              <a:ext uri="{FF2B5EF4-FFF2-40B4-BE49-F238E27FC236}">
                <a16:creationId xmlns:a16="http://schemas.microsoft.com/office/drawing/2014/main" id="{06A62FD4-8499-451D-8FC3-FE47DC304440}"/>
              </a:ext>
            </a:extLst>
          </p:cNvPr>
          <p:cNvSpPr>
            <a:spLocks noChangeArrowheads="1"/>
          </p:cNvSpPr>
          <p:nvPr/>
        </p:nvSpPr>
        <p:spPr bwMode="auto">
          <a:xfrm>
            <a:off x="1237457" y="3070533"/>
            <a:ext cx="9717087"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71" name="AutoShape 381">
            <a:extLst>
              <a:ext uri="{FF2B5EF4-FFF2-40B4-BE49-F238E27FC236}">
                <a16:creationId xmlns:a16="http://schemas.microsoft.com/office/drawing/2014/main" id="{E0232B3C-B8F0-41EC-A297-5144089EC476}"/>
              </a:ext>
            </a:extLst>
          </p:cNvPr>
          <p:cNvSpPr>
            <a:spLocks noChangeArrowheads="1"/>
          </p:cNvSpPr>
          <p:nvPr/>
        </p:nvSpPr>
        <p:spPr bwMode="auto">
          <a:xfrm>
            <a:off x="1637188" y="2696784"/>
            <a:ext cx="9308625"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3" name="AutoShape 381">
            <a:extLst>
              <a:ext uri="{FF2B5EF4-FFF2-40B4-BE49-F238E27FC236}">
                <a16:creationId xmlns:a16="http://schemas.microsoft.com/office/drawing/2014/main" id="{AFF5955D-A21C-4A4B-B8FD-CC1D5DA85C72}"/>
              </a:ext>
            </a:extLst>
          </p:cNvPr>
          <p:cNvSpPr>
            <a:spLocks noChangeArrowheads="1"/>
          </p:cNvSpPr>
          <p:nvPr/>
        </p:nvSpPr>
        <p:spPr bwMode="auto">
          <a:xfrm>
            <a:off x="1655679" y="4793710"/>
            <a:ext cx="4287921"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5" name="AutoShape 381">
            <a:extLst>
              <a:ext uri="{FF2B5EF4-FFF2-40B4-BE49-F238E27FC236}">
                <a16:creationId xmlns:a16="http://schemas.microsoft.com/office/drawing/2014/main" id="{991D368E-BADC-46EE-AB85-0846ED59CCFA}"/>
              </a:ext>
            </a:extLst>
          </p:cNvPr>
          <p:cNvSpPr>
            <a:spLocks noChangeArrowheads="1"/>
          </p:cNvSpPr>
          <p:nvPr/>
        </p:nvSpPr>
        <p:spPr bwMode="auto">
          <a:xfrm>
            <a:off x="4909834" y="4793710"/>
            <a:ext cx="6022177"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41" name="Oval 40">
            <a:extLst>
              <a:ext uri="{FF2B5EF4-FFF2-40B4-BE49-F238E27FC236}">
                <a16:creationId xmlns:a16="http://schemas.microsoft.com/office/drawing/2014/main" id="{446CDEE6-F90C-4813-B541-55B5A20FD386}"/>
              </a:ext>
            </a:extLst>
          </p:cNvPr>
          <p:cNvSpPr/>
          <p:nvPr/>
        </p:nvSpPr>
        <p:spPr>
          <a:xfrm>
            <a:off x="1329472" y="649466"/>
            <a:ext cx="260844" cy="265385"/>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1</a:t>
            </a:r>
          </a:p>
        </p:txBody>
      </p:sp>
      <p:sp>
        <p:nvSpPr>
          <p:cNvPr id="42" name="Oval 41">
            <a:extLst>
              <a:ext uri="{FF2B5EF4-FFF2-40B4-BE49-F238E27FC236}">
                <a16:creationId xmlns:a16="http://schemas.microsoft.com/office/drawing/2014/main" id="{F696E366-4572-4E09-8A57-7A10DBCD84A6}"/>
              </a:ext>
            </a:extLst>
          </p:cNvPr>
          <p:cNvSpPr/>
          <p:nvPr/>
        </p:nvSpPr>
        <p:spPr>
          <a:xfrm>
            <a:off x="1329472" y="2740925"/>
            <a:ext cx="260844" cy="26538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2</a:t>
            </a:r>
          </a:p>
        </p:txBody>
      </p:sp>
      <p:sp>
        <p:nvSpPr>
          <p:cNvPr id="43" name="Oval 42">
            <a:extLst>
              <a:ext uri="{FF2B5EF4-FFF2-40B4-BE49-F238E27FC236}">
                <a16:creationId xmlns:a16="http://schemas.microsoft.com/office/drawing/2014/main" id="{D5785A00-D448-403C-ADFE-24DCA9138967}"/>
              </a:ext>
            </a:extLst>
          </p:cNvPr>
          <p:cNvSpPr/>
          <p:nvPr/>
        </p:nvSpPr>
        <p:spPr>
          <a:xfrm>
            <a:off x="1329473" y="4817903"/>
            <a:ext cx="276673" cy="27024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3</a:t>
            </a:r>
          </a:p>
        </p:txBody>
      </p:sp>
      <p:sp>
        <p:nvSpPr>
          <p:cNvPr id="2" name="Rectangle 1">
            <a:extLst>
              <a:ext uri="{FF2B5EF4-FFF2-40B4-BE49-F238E27FC236}">
                <a16:creationId xmlns:a16="http://schemas.microsoft.com/office/drawing/2014/main" id="{9168A8E7-0F34-4E01-931E-4B3922530437}"/>
              </a:ext>
            </a:extLst>
          </p:cNvPr>
          <p:cNvSpPr/>
          <p:nvPr/>
        </p:nvSpPr>
        <p:spPr>
          <a:xfrm>
            <a:off x="1646170" y="591182"/>
            <a:ext cx="8440681" cy="369332"/>
          </a:xfrm>
          <a:prstGeom prst="rect">
            <a:avLst/>
          </a:prstGeom>
        </p:spPr>
        <p:txBody>
          <a:bodyPr wrap="square">
            <a:spAutoFit/>
          </a:bodyPr>
          <a:lstStyle/>
          <a:p>
            <a:pPr fontAlgn="base">
              <a:spcBef>
                <a:spcPct val="0"/>
              </a:spcBef>
              <a:spcAft>
                <a:spcPct val="0"/>
              </a:spcAft>
              <a:defRPr/>
            </a:pPr>
            <a:r>
              <a:rPr lang="en-US" altLang="ja-JP" dirty="0">
                <a:solidFill>
                  <a:srgbClr val="FFFFFF"/>
                </a:solidFill>
                <a:latin typeface="HGP創英角ｺﾞｼｯｸUB"/>
                <a:ea typeface="ＭＳ Ｐゴシック"/>
              </a:rPr>
              <a:t>ROH – HALB – FERT FACTORY STREAMLINE TIGHTEN CONTROL    </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51" name="Rectangle 50">
            <a:extLst>
              <a:ext uri="{FF2B5EF4-FFF2-40B4-BE49-F238E27FC236}">
                <a16:creationId xmlns:a16="http://schemas.microsoft.com/office/drawing/2014/main" id="{40642845-4D29-43AD-AAB4-76057A50E97A}"/>
              </a:ext>
            </a:extLst>
          </p:cNvPr>
          <p:cNvSpPr/>
          <p:nvPr/>
        </p:nvSpPr>
        <p:spPr>
          <a:xfrm>
            <a:off x="1646170" y="2677186"/>
            <a:ext cx="7554755"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REDUCE INDIRECT MANUAL JOB</a:t>
            </a:r>
            <a:endParaRPr lang="en-US" dirty="0">
              <a:solidFill>
                <a:srgbClr val="FFFFFF"/>
              </a:solidFill>
              <a:latin typeface="HGP創英角ｺﾞｼｯｸUB"/>
              <a:ea typeface="ＭＳ Ｐゴシック"/>
            </a:endParaRPr>
          </a:p>
        </p:txBody>
      </p:sp>
      <p:sp>
        <p:nvSpPr>
          <p:cNvPr id="55" name="Rectangle 54">
            <a:extLst>
              <a:ext uri="{FF2B5EF4-FFF2-40B4-BE49-F238E27FC236}">
                <a16:creationId xmlns:a16="http://schemas.microsoft.com/office/drawing/2014/main" id="{594F415E-EC95-4C92-89E1-82E76BC85B27}"/>
              </a:ext>
            </a:extLst>
          </p:cNvPr>
          <p:cNvSpPr/>
          <p:nvPr/>
        </p:nvSpPr>
        <p:spPr>
          <a:xfrm>
            <a:off x="1646170" y="4775047"/>
            <a:ext cx="9132089"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RESEARCHING TECHNOLOGY - TOWARDS SMART FACTORY 2019 -2024</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39" name="AutoShape 374">
            <a:extLst>
              <a:ext uri="{FF2B5EF4-FFF2-40B4-BE49-F238E27FC236}">
                <a16:creationId xmlns:a16="http://schemas.microsoft.com/office/drawing/2014/main" id="{F091384E-04A8-4CB8-8252-AB3EEBBD58D1}"/>
              </a:ext>
            </a:extLst>
          </p:cNvPr>
          <p:cNvSpPr>
            <a:spLocks noChangeArrowheads="1"/>
          </p:cNvSpPr>
          <p:nvPr/>
        </p:nvSpPr>
        <p:spPr bwMode="auto">
          <a:xfrm>
            <a:off x="1228726" y="5172546"/>
            <a:ext cx="9703285"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3" name="Rectangle 2">
            <a:extLst>
              <a:ext uri="{FF2B5EF4-FFF2-40B4-BE49-F238E27FC236}">
                <a16:creationId xmlns:a16="http://schemas.microsoft.com/office/drawing/2014/main" id="{602575C0-AC66-43CA-9F43-FDCADAA9AEE1}"/>
              </a:ext>
            </a:extLst>
          </p:cNvPr>
          <p:cNvSpPr/>
          <p:nvPr/>
        </p:nvSpPr>
        <p:spPr>
          <a:xfrm>
            <a:off x="2931089" y="1011012"/>
            <a:ext cx="668773"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PQC</a:t>
            </a:r>
            <a:endParaRPr lang="en-US" sz="1400" dirty="0">
              <a:solidFill>
                <a:srgbClr val="000000"/>
              </a:solidFill>
              <a:latin typeface="Arial" charset="0"/>
              <a:ea typeface="ＭＳ Ｐゴシック"/>
            </a:endParaRPr>
          </a:p>
        </p:txBody>
      </p:sp>
      <p:sp>
        <p:nvSpPr>
          <p:cNvPr id="62" name="Rectangle 61">
            <a:extLst>
              <a:ext uri="{FF2B5EF4-FFF2-40B4-BE49-F238E27FC236}">
                <a16:creationId xmlns:a16="http://schemas.microsoft.com/office/drawing/2014/main" id="{F863C118-1274-429A-ABDF-2FD3E1B2BBEE}"/>
              </a:ext>
            </a:extLst>
          </p:cNvPr>
          <p:cNvSpPr/>
          <p:nvPr/>
        </p:nvSpPr>
        <p:spPr>
          <a:xfrm>
            <a:off x="1907868" y="1011012"/>
            <a:ext cx="68518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MCS</a:t>
            </a:r>
            <a:endParaRPr lang="en-US" sz="1400" dirty="0">
              <a:solidFill>
                <a:srgbClr val="000000"/>
              </a:solidFill>
              <a:latin typeface="Arial" charset="0"/>
              <a:ea typeface="ＭＳ Ｐゴシック"/>
            </a:endParaRPr>
          </a:p>
        </p:txBody>
      </p:sp>
      <p:sp>
        <p:nvSpPr>
          <p:cNvPr id="76" name="Rectangle 75">
            <a:extLst>
              <a:ext uri="{FF2B5EF4-FFF2-40B4-BE49-F238E27FC236}">
                <a16:creationId xmlns:a16="http://schemas.microsoft.com/office/drawing/2014/main" id="{77CFA1DC-6DEA-4EC4-BADB-46538D0E1787}"/>
              </a:ext>
            </a:extLst>
          </p:cNvPr>
          <p:cNvSpPr/>
          <p:nvPr/>
        </p:nvSpPr>
        <p:spPr>
          <a:xfrm>
            <a:off x="4459055" y="1011012"/>
            <a:ext cx="68159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SMT</a:t>
            </a:r>
            <a:endParaRPr lang="en-US" sz="1400" dirty="0">
              <a:solidFill>
                <a:srgbClr val="000000"/>
              </a:solidFill>
              <a:latin typeface="Arial" charset="0"/>
              <a:ea typeface="ＭＳ Ｐゴシック"/>
            </a:endParaRPr>
          </a:p>
        </p:txBody>
      </p:sp>
      <p:sp>
        <p:nvSpPr>
          <p:cNvPr id="77" name="Rectangle 76">
            <a:extLst>
              <a:ext uri="{FF2B5EF4-FFF2-40B4-BE49-F238E27FC236}">
                <a16:creationId xmlns:a16="http://schemas.microsoft.com/office/drawing/2014/main" id="{FC587824-A382-44FE-AD67-466FF4119721}"/>
              </a:ext>
            </a:extLst>
          </p:cNvPr>
          <p:cNvSpPr/>
          <p:nvPr/>
        </p:nvSpPr>
        <p:spPr>
          <a:xfrm>
            <a:off x="5867400" y="1011012"/>
            <a:ext cx="63094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DIP</a:t>
            </a:r>
            <a:endParaRPr lang="en-US" sz="1400" dirty="0">
              <a:solidFill>
                <a:srgbClr val="000000"/>
              </a:solidFill>
              <a:latin typeface="Arial" charset="0"/>
              <a:ea typeface="ＭＳ Ｐゴシック"/>
            </a:endParaRPr>
          </a:p>
        </p:txBody>
      </p:sp>
      <p:sp>
        <p:nvSpPr>
          <p:cNvPr id="80" name="Rectangle 79">
            <a:extLst>
              <a:ext uri="{FF2B5EF4-FFF2-40B4-BE49-F238E27FC236}">
                <a16:creationId xmlns:a16="http://schemas.microsoft.com/office/drawing/2014/main" id="{ECBDACBB-2462-43AD-9B26-FE1BB738F4A0}"/>
              </a:ext>
            </a:extLst>
          </p:cNvPr>
          <p:cNvSpPr/>
          <p:nvPr/>
        </p:nvSpPr>
        <p:spPr>
          <a:xfrm>
            <a:off x="8256663" y="1011012"/>
            <a:ext cx="51270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FA</a:t>
            </a:r>
            <a:endParaRPr lang="en-US" sz="1400" dirty="0">
              <a:solidFill>
                <a:srgbClr val="000000"/>
              </a:solidFill>
              <a:latin typeface="Arial" charset="0"/>
              <a:ea typeface="ＭＳ Ｐゴシック"/>
            </a:endParaRPr>
          </a:p>
        </p:txBody>
      </p:sp>
      <p:sp>
        <p:nvSpPr>
          <p:cNvPr id="81" name="Rectangle 80">
            <a:extLst>
              <a:ext uri="{FF2B5EF4-FFF2-40B4-BE49-F238E27FC236}">
                <a16:creationId xmlns:a16="http://schemas.microsoft.com/office/drawing/2014/main" id="{ECD04D92-B069-4AB9-840C-5C17467CE6A6}"/>
              </a:ext>
            </a:extLst>
          </p:cNvPr>
          <p:cNvSpPr/>
          <p:nvPr/>
        </p:nvSpPr>
        <p:spPr>
          <a:xfrm>
            <a:off x="9207999" y="1011012"/>
            <a:ext cx="68961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OQC</a:t>
            </a:r>
            <a:endParaRPr lang="en-US" sz="1400" dirty="0">
              <a:solidFill>
                <a:srgbClr val="000000"/>
              </a:solidFill>
              <a:latin typeface="Arial" charset="0"/>
              <a:ea typeface="ＭＳ Ｐゴシック"/>
            </a:endParaRPr>
          </a:p>
        </p:txBody>
      </p:sp>
      <p:sp>
        <p:nvSpPr>
          <p:cNvPr id="82" name="Rectangle 81">
            <a:extLst>
              <a:ext uri="{FF2B5EF4-FFF2-40B4-BE49-F238E27FC236}">
                <a16:creationId xmlns:a16="http://schemas.microsoft.com/office/drawing/2014/main" id="{87F0C270-2BAA-4619-9001-F83948BE93F7}"/>
              </a:ext>
            </a:extLst>
          </p:cNvPr>
          <p:cNvSpPr/>
          <p:nvPr/>
        </p:nvSpPr>
        <p:spPr>
          <a:xfrm>
            <a:off x="10096236" y="1011012"/>
            <a:ext cx="766941"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PSCS</a:t>
            </a:r>
            <a:endParaRPr lang="en-US" sz="1400" dirty="0">
              <a:solidFill>
                <a:srgbClr val="000000"/>
              </a:solidFill>
              <a:latin typeface="Arial" charset="0"/>
              <a:ea typeface="ＭＳ Ｐゴシック"/>
            </a:endParaRPr>
          </a:p>
        </p:txBody>
      </p:sp>
      <p:sp>
        <p:nvSpPr>
          <p:cNvPr id="84" name="Rectangle 83">
            <a:extLst>
              <a:ext uri="{FF2B5EF4-FFF2-40B4-BE49-F238E27FC236}">
                <a16:creationId xmlns:a16="http://schemas.microsoft.com/office/drawing/2014/main" id="{CB75BBDE-3490-45B9-A9E0-DB99148B6707}"/>
              </a:ext>
            </a:extLst>
          </p:cNvPr>
          <p:cNvSpPr/>
          <p:nvPr/>
        </p:nvSpPr>
        <p:spPr>
          <a:xfrm>
            <a:off x="6956828" y="1011012"/>
            <a:ext cx="704039"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PMG</a:t>
            </a:r>
            <a:endParaRPr lang="en-US" sz="1400" dirty="0">
              <a:solidFill>
                <a:srgbClr val="000000"/>
              </a:solidFill>
              <a:latin typeface="Arial" charset="0"/>
              <a:ea typeface="ＭＳ Ｐゴシック"/>
            </a:endParaRPr>
          </a:p>
        </p:txBody>
      </p:sp>
      <p:grpSp>
        <p:nvGrpSpPr>
          <p:cNvPr id="4" name="Group 3">
            <a:extLst>
              <a:ext uri="{FF2B5EF4-FFF2-40B4-BE49-F238E27FC236}">
                <a16:creationId xmlns:a16="http://schemas.microsoft.com/office/drawing/2014/main" id="{C37C3A7D-0D9E-493C-B3F4-3F6ED8B3CE07}"/>
              </a:ext>
            </a:extLst>
          </p:cNvPr>
          <p:cNvGrpSpPr/>
          <p:nvPr/>
        </p:nvGrpSpPr>
        <p:grpSpPr>
          <a:xfrm>
            <a:off x="1930274" y="1354436"/>
            <a:ext cx="710422" cy="691499"/>
            <a:chOff x="666487" y="1358109"/>
            <a:chExt cx="710422" cy="1113666"/>
          </a:xfrm>
        </p:grpSpPr>
        <p:sp>
          <p:nvSpPr>
            <p:cNvPr id="87" name="正方形/長方形 17">
              <a:extLst>
                <a:ext uri="{FF2B5EF4-FFF2-40B4-BE49-F238E27FC236}">
                  <a16:creationId xmlns:a16="http://schemas.microsoft.com/office/drawing/2014/main" id="{B3DB9C3F-4DB3-4CFB-9A8F-5F979D38C543}"/>
                </a:ext>
              </a:extLst>
            </p:cNvPr>
            <p:cNvSpPr/>
            <p:nvPr/>
          </p:nvSpPr>
          <p:spPr>
            <a:xfrm>
              <a:off x="668279" y="136748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88" name="正方形/長方形 18">
              <a:extLst>
                <a:ext uri="{FF2B5EF4-FFF2-40B4-BE49-F238E27FC236}">
                  <a16:creationId xmlns:a16="http://schemas.microsoft.com/office/drawing/2014/main" id="{7C8676B5-9994-40B2-9135-DED17FDE09E9}"/>
                </a:ext>
              </a:extLst>
            </p:cNvPr>
            <p:cNvSpPr/>
            <p:nvPr/>
          </p:nvSpPr>
          <p:spPr>
            <a:xfrm>
              <a:off x="1043805" y="136838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2" name="正方形/長方形 23">
              <a:extLst>
                <a:ext uri="{FF2B5EF4-FFF2-40B4-BE49-F238E27FC236}">
                  <a16:creationId xmlns:a16="http://schemas.microsoft.com/office/drawing/2014/main" id="{ABDE4E9C-8783-4E97-8492-CC1929C761A8}"/>
                </a:ext>
              </a:extLst>
            </p:cNvPr>
            <p:cNvSpPr/>
            <p:nvPr/>
          </p:nvSpPr>
          <p:spPr>
            <a:xfrm>
              <a:off x="666487" y="1742058"/>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3" name="正方形/長方形 24">
              <a:extLst>
                <a:ext uri="{FF2B5EF4-FFF2-40B4-BE49-F238E27FC236}">
                  <a16:creationId xmlns:a16="http://schemas.microsoft.com/office/drawing/2014/main" id="{284F17A1-8C69-419F-A937-272936E52B0B}"/>
                </a:ext>
              </a:extLst>
            </p:cNvPr>
            <p:cNvSpPr/>
            <p:nvPr/>
          </p:nvSpPr>
          <p:spPr>
            <a:xfrm>
              <a:off x="1040055" y="174153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6" name="正方形/長方形 28">
              <a:extLst>
                <a:ext uri="{FF2B5EF4-FFF2-40B4-BE49-F238E27FC236}">
                  <a16:creationId xmlns:a16="http://schemas.microsoft.com/office/drawing/2014/main" id="{A7395B79-7003-43FB-A639-133D0BEF5695}"/>
                </a:ext>
              </a:extLst>
            </p:cNvPr>
            <p:cNvSpPr/>
            <p:nvPr/>
          </p:nvSpPr>
          <p:spPr>
            <a:xfrm>
              <a:off x="669386" y="2123881"/>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7" name="正方形/長方形 29">
              <a:extLst>
                <a:ext uri="{FF2B5EF4-FFF2-40B4-BE49-F238E27FC236}">
                  <a16:creationId xmlns:a16="http://schemas.microsoft.com/office/drawing/2014/main" id="{1A557D09-9130-4E9B-8C30-FAFB0495A2A5}"/>
                </a:ext>
              </a:extLst>
            </p:cNvPr>
            <p:cNvSpPr/>
            <p:nvPr/>
          </p:nvSpPr>
          <p:spPr>
            <a:xfrm>
              <a:off x="1041974" y="213125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pic>
          <p:nvPicPr>
            <p:cNvPr id="98" name="図 49">
              <a:extLst>
                <a:ext uri="{FF2B5EF4-FFF2-40B4-BE49-F238E27FC236}">
                  <a16:creationId xmlns:a16="http://schemas.microsoft.com/office/drawing/2014/main" id="{E0CD8DAA-6114-4F30-9440-6E51912A03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358109"/>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図 49">
              <a:extLst>
                <a:ext uri="{FF2B5EF4-FFF2-40B4-BE49-F238E27FC236}">
                  <a16:creationId xmlns:a16="http://schemas.microsoft.com/office/drawing/2014/main" id="{B90CA7DB-A081-4A52-8E43-B5EAF6CFBF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743733"/>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図 49">
              <a:extLst>
                <a:ext uri="{FF2B5EF4-FFF2-40B4-BE49-F238E27FC236}">
                  <a16:creationId xmlns:a16="http://schemas.microsoft.com/office/drawing/2014/main" id="{C31C7D28-019C-4C64-B354-E43D3A4CE0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3734" y="2120882"/>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図 49">
              <a:extLst>
                <a:ext uri="{FF2B5EF4-FFF2-40B4-BE49-F238E27FC236}">
                  <a16:creationId xmlns:a16="http://schemas.microsoft.com/office/drawing/2014/main" id="{0BF57E96-76C0-4DE4-AF86-32DFEF9EC6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365921"/>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図 49">
              <a:extLst>
                <a:ext uri="{FF2B5EF4-FFF2-40B4-BE49-F238E27FC236}">
                  <a16:creationId xmlns:a16="http://schemas.microsoft.com/office/drawing/2014/main" id="{995F2216-E4F1-48A8-82C1-4282ED89E5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743156"/>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図 49">
              <a:extLst>
                <a:ext uri="{FF2B5EF4-FFF2-40B4-BE49-F238E27FC236}">
                  <a16:creationId xmlns:a16="http://schemas.microsoft.com/office/drawing/2014/main" id="{8F353A31-4171-4A01-9C08-E6A00C02D1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076" y="2114194"/>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5" name="フローチャート : 磁気ディスク 40">
            <a:extLst>
              <a:ext uri="{FF2B5EF4-FFF2-40B4-BE49-F238E27FC236}">
                <a16:creationId xmlns:a16="http://schemas.microsoft.com/office/drawing/2014/main" id="{FDFD48DB-78FD-421E-B7BB-8DC0614B98FB}"/>
              </a:ext>
            </a:extLst>
          </p:cNvPr>
          <p:cNvSpPr>
            <a:spLocks noChangeArrowheads="1"/>
          </p:cNvSpPr>
          <p:nvPr/>
        </p:nvSpPr>
        <p:spPr bwMode="auto">
          <a:xfrm>
            <a:off x="1480438" y="1334753"/>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06" name="フローチャート : 磁気ディスク 40">
            <a:extLst>
              <a:ext uri="{FF2B5EF4-FFF2-40B4-BE49-F238E27FC236}">
                <a16:creationId xmlns:a16="http://schemas.microsoft.com/office/drawing/2014/main" id="{9CA059A1-3343-4B33-8B84-D5438A735C37}"/>
              </a:ext>
            </a:extLst>
          </p:cNvPr>
          <p:cNvSpPr>
            <a:spLocks noChangeArrowheads="1"/>
          </p:cNvSpPr>
          <p:nvPr/>
        </p:nvSpPr>
        <p:spPr bwMode="auto">
          <a:xfrm>
            <a:off x="1480438" y="1784062"/>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08" name="上下矢印 15">
            <a:extLst>
              <a:ext uri="{FF2B5EF4-FFF2-40B4-BE49-F238E27FC236}">
                <a16:creationId xmlns:a16="http://schemas.microsoft.com/office/drawing/2014/main" id="{32C58E44-5A2A-40DA-9BB6-A79DA6F033D7}"/>
              </a:ext>
            </a:extLst>
          </p:cNvPr>
          <p:cNvSpPr>
            <a:spLocks noChangeArrowheads="1"/>
          </p:cNvSpPr>
          <p:nvPr/>
        </p:nvSpPr>
        <p:spPr bwMode="auto">
          <a:xfrm>
            <a:off x="1580262" y="1608503"/>
            <a:ext cx="248707" cy="183075"/>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en-SG" b="1" dirty="0">
              <a:solidFill>
                <a:srgbClr val="FFFFFF"/>
              </a:solidFill>
              <a:latin typeface="Calibri" panose="020F0502020204030204" pitchFamily="34" charset="0"/>
              <a:ea typeface="ＭＳ Ｐゴシック"/>
            </a:endParaRPr>
          </a:p>
        </p:txBody>
      </p:sp>
      <p:pic>
        <p:nvPicPr>
          <p:cNvPr id="109" name="Picture 108">
            <a:extLst>
              <a:ext uri="{FF2B5EF4-FFF2-40B4-BE49-F238E27FC236}">
                <a16:creationId xmlns:a16="http://schemas.microsoft.com/office/drawing/2014/main" id="{B86A1B00-0866-46B3-A64D-59614CD36C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2953853" y="1354302"/>
            <a:ext cx="224310" cy="446667"/>
          </a:xfrm>
          <a:prstGeom prst="rect">
            <a:avLst/>
          </a:prstGeom>
        </p:spPr>
      </p:pic>
      <p:sp>
        <p:nvSpPr>
          <p:cNvPr id="110" name="二等辺三角形 7172">
            <a:extLst>
              <a:ext uri="{FF2B5EF4-FFF2-40B4-BE49-F238E27FC236}">
                <a16:creationId xmlns:a16="http://schemas.microsoft.com/office/drawing/2014/main" id="{1BA9CBA5-67FE-411F-B619-7985053E87A9}"/>
              </a:ext>
            </a:extLst>
          </p:cNvPr>
          <p:cNvSpPr>
            <a:spLocks noChangeArrowheads="1"/>
          </p:cNvSpPr>
          <p:nvPr/>
        </p:nvSpPr>
        <p:spPr bwMode="auto">
          <a:xfrm rot="5400000">
            <a:off x="2721381" y="1293089"/>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31" name="TextBox 130">
            <a:extLst>
              <a:ext uri="{FF2B5EF4-FFF2-40B4-BE49-F238E27FC236}">
                <a16:creationId xmlns:a16="http://schemas.microsoft.com/office/drawing/2014/main" id="{D162B8CF-6E78-4B88-9F02-C4074E9A1B2E}"/>
              </a:ext>
            </a:extLst>
          </p:cNvPr>
          <p:cNvSpPr txBox="1"/>
          <p:nvPr/>
        </p:nvSpPr>
        <p:spPr>
          <a:xfrm>
            <a:off x="1371601" y="2142561"/>
            <a:ext cx="126726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Free location master control</a:t>
            </a:r>
          </a:p>
        </p:txBody>
      </p:sp>
      <p:grpSp>
        <p:nvGrpSpPr>
          <p:cNvPr id="5" name="Group 4">
            <a:extLst>
              <a:ext uri="{FF2B5EF4-FFF2-40B4-BE49-F238E27FC236}">
                <a16:creationId xmlns:a16="http://schemas.microsoft.com/office/drawing/2014/main" id="{FAACCD97-8052-4768-A3F3-3D8F2C204AA6}"/>
              </a:ext>
            </a:extLst>
          </p:cNvPr>
          <p:cNvGrpSpPr/>
          <p:nvPr/>
        </p:nvGrpSpPr>
        <p:grpSpPr>
          <a:xfrm>
            <a:off x="3179021" y="1336451"/>
            <a:ext cx="787782" cy="693933"/>
            <a:chOff x="2140802" y="1595024"/>
            <a:chExt cx="787782" cy="647332"/>
          </a:xfrm>
        </p:grpSpPr>
        <p:grpSp>
          <p:nvGrpSpPr>
            <p:cNvPr id="111" name="Group 110">
              <a:extLst>
                <a:ext uri="{FF2B5EF4-FFF2-40B4-BE49-F238E27FC236}">
                  <a16:creationId xmlns:a16="http://schemas.microsoft.com/office/drawing/2014/main" id="{2D1C5728-D183-428F-8C69-D09229A9D52C}"/>
                </a:ext>
              </a:extLst>
            </p:cNvPr>
            <p:cNvGrpSpPr/>
            <p:nvPr/>
          </p:nvGrpSpPr>
          <p:grpSpPr>
            <a:xfrm>
              <a:off x="2140802" y="1595024"/>
              <a:ext cx="787782" cy="647332"/>
              <a:chOff x="5258790" y="2945712"/>
              <a:chExt cx="3784859" cy="2599378"/>
            </a:xfrm>
          </p:grpSpPr>
          <p:pic>
            <p:nvPicPr>
              <p:cNvPr id="112" name="Picture 111">
                <a:extLst>
                  <a:ext uri="{FF2B5EF4-FFF2-40B4-BE49-F238E27FC236}">
                    <a16:creationId xmlns:a16="http://schemas.microsoft.com/office/drawing/2014/main" id="{73380C4C-4F4C-4B3A-BDAD-FE92F4557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13" name="図 4">
                <a:extLst>
                  <a:ext uri="{FF2B5EF4-FFF2-40B4-BE49-F238E27FC236}">
                    <a16:creationId xmlns:a16="http://schemas.microsoft.com/office/drawing/2014/main" id="{15C364C1-A69B-4E81-AFAF-8B14AD1C94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14" name="Rectangle 6">
                <a:extLst>
                  <a:ext uri="{FF2B5EF4-FFF2-40B4-BE49-F238E27FC236}">
                    <a16:creationId xmlns:a16="http://schemas.microsoft.com/office/drawing/2014/main" id="{C0265118-38B0-4BCE-B3D3-7611B007F5DB}"/>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5" name="Rectangle 10">
                <a:extLst>
                  <a:ext uri="{FF2B5EF4-FFF2-40B4-BE49-F238E27FC236}">
                    <a16:creationId xmlns:a16="http://schemas.microsoft.com/office/drawing/2014/main" id="{3479E431-E3B8-4E76-BB68-16976B7BBAF4}"/>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6" name="Rectangle 14">
                <a:extLst>
                  <a:ext uri="{FF2B5EF4-FFF2-40B4-BE49-F238E27FC236}">
                    <a16:creationId xmlns:a16="http://schemas.microsoft.com/office/drawing/2014/main" id="{E091AE5A-DBF3-481C-98A8-55132D1A02FF}"/>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7" name="Rectangle 25">
                <a:extLst>
                  <a:ext uri="{FF2B5EF4-FFF2-40B4-BE49-F238E27FC236}">
                    <a16:creationId xmlns:a16="http://schemas.microsoft.com/office/drawing/2014/main" id="{67294969-B011-4AFF-A4AA-AB43ED5D237B}"/>
                  </a:ext>
                </a:extLst>
              </p:cNvPr>
              <p:cNvSpPr>
                <a:spLocks noChangeArrowheads="1"/>
              </p:cNvSpPr>
              <p:nvPr/>
            </p:nvSpPr>
            <p:spPr bwMode="auto">
              <a:xfrm>
                <a:off x="5779703" y="4768022"/>
                <a:ext cx="994204"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ea typeface="ＭＳ Ｐゴシック"/>
                  </a:rPr>
                  <a:t>Date</a:t>
                </a:r>
                <a:endParaRPr lang="en-US" altLang="en-US" sz="1000" kern="0" dirty="0">
                  <a:solidFill>
                    <a:prstClr val="black"/>
                  </a:solidFill>
                  <a:ea typeface="ＭＳ Ｐゴシック"/>
                </a:endParaRPr>
              </a:p>
            </p:txBody>
          </p:sp>
          <p:sp>
            <p:nvSpPr>
              <p:cNvPr id="118" name="Rectangle 20">
                <a:extLst>
                  <a:ext uri="{FF2B5EF4-FFF2-40B4-BE49-F238E27FC236}">
                    <a16:creationId xmlns:a16="http://schemas.microsoft.com/office/drawing/2014/main" id="{72C3C300-EC60-48BB-8DE8-5504A976143C}"/>
                  </a:ext>
                </a:extLst>
              </p:cNvPr>
              <p:cNvSpPr>
                <a:spLocks noChangeArrowheads="1"/>
              </p:cNvSpPr>
              <p:nvPr/>
            </p:nvSpPr>
            <p:spPr bwMode="auto">
              <a:xfrm>
                <a:off x="6869933" y="4768022"/>
                <a:ext cx="1032005"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Plant</a:t>
                </a:r>
                <a:endParaRPr lang="en-US" altLang="en-US" sz="1000" kern="0" dirty="0">
                  <a:solidFill>
                    <a:prstClr val="black"/>
                  </a:solidFill>
                  <a:ea typeface="ＭＳ Ｐゴシック"/>
                </a:endParaRPr>
              </a:p>
            </p:txBody>
          </p:sp>
          <p:sp>
            <p:nvSpPr>
              <p:cNvPr id="119" name="Rectangle 21">
                <a:extLst>
                  <a:ext uri="{FF2B5EF4-FFF2-40B4-BE49-F238E27FC236}">
                    <a16:creationId xmlns:a16="http://schemas.microsoft.com/office/drawing/2014/main" id="{D1EBC144-4E27-4D8E-B405-33BA29F8E022}"/>
                  </a:ext>
                </a:extLst>
              </p:cNvPr>
              <p:cNvSpPr>
                <a:spLocks noChangeArrowheads="1"/>
              </p:cNvSpPr>
              <p:nvPr/>
            </p:nvSpPr>
            <p:spPr bwMode="auto">
              <a:xfrm>
                <a:off x="7901891" y="4768022"/>
                <a:ext cx="725698"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Cat</a:t>
                </a:r>
                <a:endParaRPr lang="en-US" altLang="en-US" sz="1000" kern="0" dirty="0">
                  <a:solidFill>
                    <a:prstClr val="black"/>
                  </a:solidFill>
                  <a:ea typeface="ＭＳ Ｐゴシック"/>
                </a:endParaRPr>
              </a:p>
            </p:txBody>
          </p:sp>
        </p:grpSp>
        <p:grpSp>
          <p:nvGrpSpPr>
            <p:cNvPr id="120" name="Group 119">
              <a:extLst>
                <a:ext uri="{FF2B5EF4-FFF2-40B4-BE49-F238E27FC236}">
                  <a16:creationId xmlns:a16="http://schemas.microsoft.com/office/drawing/2014/main" id="{040AEC09-B6CD-471A-842C-0D9AE0241ED2}"/>
                </a:ext>
              </a:extLst>
            </p:cNvPr>
            <p:cNvGrpSpPr/>
            <p:nvPr/>
          </p:nvGrpSpPr>
          <p:grpSpPr>
            <a:xfrm>
              <a:off x="2202350" y="1663805"/>
              <a:ext cx="640217" cy="489410"/>
              <a:chOff x="6783242" y="3492107"/>
              <a:chExt cx="2252867" cy="2464819"/>
            </a:xfrm>
          </p:grpSpPr>
          <p:sp>
            <p:nvSpPr>
              <p:cNvPr id="121" name="角丸四角形 3">
                <a:extLst>
                  <a:ext uri="{FF2B5EF4-FFF2-40B4-BE49-F238E27FC236}">
                    <a16:creationId xmlns:a16="http://schemas.microsoft.com/office/drawing/2014/main" id="{6FCD5778-4075-4C1C-8650-5B0BCD339DD4}"/>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fontAlgn="base">
                  <a:spcBef>
                    <a:spcPct val="0"/>
                  </a:spcBef>
                  <a:spcAft>
                    <a:spcPct val="0"/>
                  </a:spcAft>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2" name="正方形/長方形 1">
                <a:extLst>
                  <a:ext uri="{FF2B5EF4-FFF2-40B4-BE49-F238E27FC236}">
                    <a16:creationId xmlns:a16="http://schemas.microsoft.com/office/drawing/2014/main" id="{627F7FE0-2807-45A4-99D2-DC5C959E376C}"/>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ECN change</a:t>
                </a:r>
              </a:p>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Part A -&gt; B</a:t>
                </a:r>
                <a:endParaRPr lang="en-SG" sz="200" dirty="0">
                  <a:solidFill>
                    <a:srgbClr val="FFFF00"/>
                  </a:solidFill>
                  <a:latin typeface="Arial" pitchFamily="34" charset="0"/>
                  <a:ea typeface="ＭＳ Ｐゴシック"/>
                  <a:cs typeface="Arial" pitchFamily="34" charset="0"/>
                </a:endParaRPr>
              </a:p>
            </p:txBody>
          </p:sp>
          <p:sp>
            <p:nvSpPr>
              <p:cNvPr id="123" name="テキスト ボックス 4">
                <a:extLst>
                  <a:ext uri="{FF2B5EF4-FFF2-40B4-BE49-F238E27FC236}">
                    <a16:creationId xmlns:a16="http://schemas.microsoft.com/office/drawing/2014/main" id="{A80CA9E2-9056-4033-B97E-B949DE6E0C25}"/>
                  </a:ext>
                </a:extLst>
              </p:cNvPr>
              <p:cNvSpPr txBox="1"/>
              <p:nvPr/>
            </p:nvSpPr>
            <p:spPr>
              <a:xfrm>
                <a:off x="6819061" y="4426348"/>
                <a:ext cx="1053494"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No  :</a:t>
                </a:r>
                <a:endParaRPr kumimoji="1" lang="ja-JP" altLang="en-US" sz="200" dirty="0">
                  <a:solidFill>
                    <a:srgbClr val="0000FF"/>
                  </a:solidFill>
                  <a:latin typeface="Arial" pitchFamily="34" charset="0"/>
                  <a:ea typeface="ＭＳ Ｐゴシック"/>
                  <a:cs typeface="Arial" pitchFamily="34" charset="0"/>
                </a:endParaRPr>
              </a:p>
            </p:txBody>
          </p:sp>
          <p:sp>
            <p:nvSpPr>
              <p:cNvPr id="124" name="テキスト ボックス 17">
                <a:extLst>
                  <a:ext uri="{FF2B5EF4-FFF2-40B4-BE49-F238E27FC236}">
                    <a16:creationId xmlns:a16="http://schemas.microsoft.com/office/drawing/2014/main" id="{22AA320C-526A-4512-B451-0B7791DC7D2F}"/>
                  </a:ext>
                </a:extLst>
              </p:cNvPr>
              <p:cNvSpPr txBox="1"/>
              <p:nvPr/>
            </p:nvSpPr>
            <p:spPr>
              <a:xfrm>
                <a:off x="7905833" y="4405989"/>
                <a:ext cx="367280"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5" name="テキスト ボックス 4">
                <a:extLst>
                  <a:ext uri="{FF2B5EF4-FFF2-40B4-BE49-F238E27FC236}">
                    <a16:creationId xmlns:a16="http://schemas.microsoft.com/office/drawing/2014/main" id="{28B8941E-6C9A-4DCD-8C0F-3874E4165080}"/>
                  </a:ext>
                </a:extLst>
              </p:cNvPr>
              <p:cNvSpPr txBox="1"/>
              <p:nvPr/>
            </p:nvSpPr>
            <p:spPr>
              <a:xfrm>
                <a:off x="6819061" y="4816519"/>
                <a:ext cx="1075936"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card:</a:t>
                </a:r>
                <a:endParaRPr kumimoji="1" lang="ja-JP" altLang="en-US" sz="200" dirty="0">
                  <a:solidFill>
                    <a:srgbClr val="0000FF"/>
                  </a:solidFill>
                  <a:latin typeface="Arial" pitchFamily="34" charset="0"/>
                  <a:ea typeface="ＭＳ Ｐゴシック"/>
                  <a:cs typeface="Arial" pitchFamily="34" charset="0"/>
                </a:endParaRPr>
              </a:p>
            </p:txBody>
          </p:sp>
          <p:sp>
            <p:nvSpPr>
              <p:cNvPr id="126" name="テキスト ボックス 4">
                <a:extLst>
                  <a:ext uri="{FF2B5EF4-FFF2-40B4-BE49-F238E27FC236}">
                    <a16:creationId xmlns:a16="http://schemas.microsoft.com/office/drawing/2014/main" id="{CA3959F4-398D-4544-9EDC-C223899155FA}"/>
                  </a:ext>
                </a:extLst>
              </p:cNvPr>
              <p:cNvSpPr txBox="1"/>
              <p:nvPr/>
            </p:nvSpPr>
            <p:spPr>
              <a:xfrm>
                <a:off x="6852731" y="5202057"/>
                <a:ext cx="652615"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QTY:</a:t>
                </a:r>
                <a:endParaRPr kumimoji="1" lang="ja-JP" altLang="en-US" sz="200" dirty="0">
                  <a:solidFill>
                    <a:srgbClr val="0000FF"/>
                  </a:solidFill>
                  <a:latin typeface="Arial" pitchFamily="34" charset="0"/>
                  <a:ea typeface="ＭＳ Ｐゴシック"/>
                  <a:cs typeface="Arial" pitchFamily="34" charset="0"/>
                </a:endParaRPr>
              </a:p>
            </p:txBody>
          </p:sp>
          <p:sp>
            <p:nvSpPr>
              <p:cNvPr id="127" name="テキスト ボックス 17">
                <a:extLst>
                  <a:ext uri="{FF2B5EF4-FFF2-40B4-BE49-F238E27FC236}">
                    <a16:creationId xmlns:a16="http://schemas.microsoft.com/office/drawing/2014/main" id="{B39A882A-5026-4B0C-8BDE-D2965F58963D}"/>
                  </a:ext>
                </a:extLst>
              </p:cNvPr>
              <p:cNvSpPr txBox="1"/>
              <p:nvPr/>
            </p:nvSpPr>
            <p:spPr>
              <a:xfrm>
                <a:off x="7905833" y="4776139"/>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A</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28" name="テキスト ボックス 17">
                <a:extLst>
                  <a:ext uri="{FF2B5EF4-FFF2-40B4-BE49-F238E27FC236}">
                    <a16:creationId xmlns:a16="http://schemas.microsoft.com/office/drawing/2014/main" id="{DC328A57-9DF6-43C8-9310-E4F55EB517BE}"/>
                  </a:ext>
                </a:extLst>
              </p:cNvPr>
              <p:cNvSpPr txBox="1"/>
              <p:nvPr/>
            </p:nvSpPr>
            <p:spPr>
              <a:xfrm>
                <a:off x="7764928" y="5451805"/>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9" name="テキスト ボックス 17">
                <a:extLst>
                  <a:ext uri="{FF2B5EF4-FFF2-40B4-BE49-F238E27FC236}">
                    <a16:creationId xmlns:a16="http://schemas.microsoft.com/office/drawing/2014/main" id="{FFEB75E9-69CB-424F-9CE7-647ACE0F8887}"/>
                  </a:ext>
                </a:extLst>
              </p:cNvPr>
              <p:cNvSpPr txBox="1"/>
              <p:nvPr/>
            </p:nvSpPr>
            <p:spPr>
              <a:xfrm>
                <a:off x="7905833" y="5186668"/>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30</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30" name="正方形/長方形 1">
                <a:extLst>
                  <a:ext uri="{FF2B5EF4-FFF2-40B4-BE49-F238E27FC236}">
                    <a16:creationId xmlns:a16="http://schemas.microsoft.com/office/drawing/2014/main" id="{1C16EFDB-A7B1-4E62-A9FC-2757C1AB0478}"/>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spcBef>
                    <a:spcPct val="0"/>
                  </a:spcBef>
                  <a:spcAft>
                    <a:spcPct val="0"/>
                  </a:spcAft>
                  <a:defRPr/>
                </a:pPr>
                <a:r>
                  <a:rPr lang="en-SG" sz="200" dirty="0">
                    <a:solidFill>
                      <a:srgbClr val="FFFF00"/>
                    </a:solidFill>
                    <a:latin typeface="Arial" pitchFamily="34" charset="0"/>
                    <a:ea typeface="ＭＳ Ｐゴシック"/>
                    <a:cs typeface="Arial" pitchFamily="34" charset="0"/>
                  </a:rPr>
                  <a:t>Please check carefully</a:t>
                </a:r>
              </a:p>
            </p:txBody>
          </p:sp>
        </p:grpSp>
      </p:grpSp>
      <p:sp>
        <p:nvSpPr>
          <p:cNvPr id="132" name="TextBox 131">
            <a:extLst>
              <a:ext uri="{FF2B5EF4-FFF2-40B4-BE49-F238E27FC236}">
                <a16:creationId xmlns:a16="http://schemas.microsoft.com/office/drawing/2014/main" id="{56082548-2A78-47A6-BD32-D6E9A96D2AF1}"/>
              </a:ext>
            </a:extLst>
          </p:cNvPr>
          <p:cNvSpPr txBox="1"/>
          <p:nvPr/>
        </p:nvSpPr>
        <p:spPr>
          <a:xfrm>
            <a:off x="2678349" y="2141990"/>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Insp./urgent Part, </a:t>
            </a:r>
          </a:p>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 order &amp; Map.</a:t>
            </a:r>
          </a:p>
        </p:txBody>
      </p:sp>
      <p:pic>
        <p:nvPicPr>
          <p:cNvPr id="134" name="Picture 133">
            <a:extLst>
              <a:ext uri="{FF2B5EF4-FFF2-40B4-BE49-F238E27FC236}">
                <a16:creationId xmlns:a16="http://schemas.microsoft.com/office/drawing/2014/main" id="{8C565AC1-B40C-4C6D-9FB7-142FD3B62FB8}"/>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191649" y="1362512"/>
            <a:ext cx="338035" cy="322790"/>
          </a:xfrm>
          <a:prstGeom prst="rect">
            <a:avLst/>
          </a:prstGeom>
          <a:solidFill>
            <a:srgbClr val="00B0F0"/>
          </a:solidFill>
          <a:ln w="19050">
            <a:solidFill>
              <a:schemeClr val="tx1"/>
            </a:solidFill>
            <a:miter lim="800000"/>
            <a:headEnd/>
            <a:tailEnd/>
          </a:ln>
        </p:spPr>
      </p:pic>
      <p:sp>
        <p:nvSpPr>
          <p:cNvPr id="136" name="Down Arrow 104">
            <a:extLst>
              <a:ext uri="{FF2B5EF4-FFF2-40B4-BE49-F238E27FC236}">
                <a16:creationId xmlns:a16="http://schemas.microsoft.com/office/drawing/2014/main" id="{2D618B67-B6D8-4756-A6C3-E2500982B7C7}"/>
              </a:ext>
            </a:extLst>
          </p:cNvPr>
          <p:cNvSpPr/>
          <p:nvPr/>
        </p:nvSpPr>
        <p:spPr>
          <a:xfrm rot="16200000">
            <a:off x="4484722" y="1482180"/>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sp>
        <p:nvSpPr>
          <p:cNvPr id="137" name="フローチャート : 磁気ディスク 40">
            <a:extLst>
              <a:ext uri="{FF2B5EF4-FFF2-40B4-BE49-F238E27FC236}">
                <a16:creationId xmlns:a16="http://schemas.microsoft.com/office/drawing/2014/main" id="{FFC81115-5051-4C5E-8521-048D4C0ED0A3}"/>
              </a:ext>
            </a:extLst>
          </p:cNvPr>
          <p:cNvSpPr>
            <a:spLocks noChangeArrowheads="1"/>
          </p:cNvSpPr>
          <p:nvPr/>
        </p:nvSpPr>
        <p:spPr bwMode="auto">
          <a:xfrm>
            <a:off x="4155328"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1" name="TextBox 140">
            <a:extLst>
              <a:ext uri="{FF2B5EF4-FFF2-40B4-BE49-F238E27FC236}">
                <a16:creationId xmlns:a16="http://schemas.microsoft.com/office/drawing/2014/main" id="{7E6D37EC-36FB-4951-B38C-2DDC9E3B0718}"/>
              </a:ext>
            </a:extLst>
          </p:cNvPr>
          <p:cNvSpPr txBox="1"/>
          <p:nvPr/>
        </p:nvSpPr>
        <p:spPr>
          <a:xfrm>
            <a:off x="4092178" y="2143381"/>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Check Part by character scan</a:t>
            </a:r>
          </a:p>
        </p:txBody>
      </p:sp>
      <p:pic>
        <p:nvPicPr>
          <p:cNvPr id="142" name="Picture 2" descr="C:\Users\2005293\Desktop\New folder\IMG_1643.JPG">
            <a:extLst>
              <a:ext uri="{FF2B5EF4-FFF2-40B4-BE49-F238E27FC236}">
                <a16:creationId xmlns:a16="http://schemas.microsoft.com/office/drawing/2014/main" id="{1265C3C0-FB41-4551-BE91-C569F46E04B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532010" y="1403525"/>
            <a:ext cx="679099" cy="660571"/>
          </a:xfrm>
          <a:prstGeom prst="rect">
            <a:avLst/>
          </a:prstGeom>
          <a:noFill/>
          <a:extLst>
            <a:ext uri="{909E8E84-426E-40DD-AFC4-6F175D3DCCD1}">
              <a14:hiddenFill xmlns:a14="http://schemas.microsoft.com/office/drawing/2010/main">
                <a:solidFill>
                  <a:srgbClr val="FFFFFF"/>
                </a:solidFill>
              </a14:hiddenFill>
            </a:ext>
          </a:extLst>
        </p:spPr>
      </p:pic>
      <p:sp>
        <p:nvSpPr>
          <p:cNvPr id="145" name="フローチャート : 磁気ディスク 40">
            <a:extLst>
              <a:ext uri="{FF2B5EF4-FFF2-40B4-BE49-F238E27FC236}">
                <a16:creationId xmlns:a16="http://schemas.microsoft.com/office/drawing/2014/main" id="{D5F3A058-333D-499A-A4FD-8074BACD4F0E}"/>
              </a:ext>
            </a:extLst>
          </p:cNvPr>
          <p:cNvSpPr>
            <a:spLocks noChangeArrowheads="1"/>
          </p:cNvSpPr>
          <p:nvPr/>
        </p:nvSpPr>
        <p:spPr bwMode="auto">
          <a:xfrm>
            <a:off x="6279452"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6" name="TextBox 145">
            <a:extLst>
              <a:ext uri="{FF2B5EF4-FFF2-40B4-BE49-F238E27FC236}">
                <a16:creationId xmlns:a16="http://schemas.microsoft.com/office/drawing/2014/main" id="{9A2A4D13-7663-419E-9E60-34612A30BAB7}"/>
              </a:ext>
            </a:extLst>
          </p:cNvPr>
          <p:cNvSpPr txBox="1"/>
          <p:nvPr/>
        </p:nvSpPr>
        <p:spPr>
          <a:xfrm>
            <a:off x="5489398" y="2138492"/>
            <a:ext cx="126601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Scan part card in DIP Process </a:t>
            </a:r>
          </a:p>
        </p:txBody>
      </p:sp>
      <p:sp>
        <p:nvSpPr>
          <p:cNvPr id="149" name="TextBox 148">
            <a:extLst>
              <a:ext uri="{FF2B5EF4-FFF2-40B4-BE49-F238E27FC236}">
                <a16:creationId xmlns:a16="http://schemas.microsoft.com/office/drawing/2014/main" id="{F24ECAAD-021B-4A0E-9104-B26AB6C70E4B}"/>
              </a:ext>
            </a:extLst>
          </p:cNvPr>
          <p:cNvSpPr txBox="1"/>
          <p:nvPr/>
        </p:nvSpPr>
        <p:spPr>
          <a:xfrm>
            <a:off x="6822688" y="2138147"/>
            <a:ext cx="127872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Improve PMG delivery process</a:t>
            </a:r>
          </a:p>
        </p:txBody>
      </p:sp>
      <p:sp>
        <p:nvSpPr>
          <p:cNvPr id="154" name="フローチャート : 磁気ディスク 40">
            <a:extLst>
              <a:ext uri="{FF2B5EF4-FFF2-40B4-BE49-F238E27FC236}">
                <a16:creationId xmlns:a16="http://schemas.microsoft.com/office/drawing/2014/main" id="{23B5D53E-E33A-4075-9684-CF52C6323951}"/>
              </a:ext>
            </a:extLst>
          </p:cNvPr>
          <p:cNvSpPr>
            <a:spLocks noChangeArrowheads="1"/>
          </p:cNvSpPr>
          <p:nvPr/>
        </p:nvSpPr>
        <p:spPr bwMode="auto">
          <a:xfrm>
            <a:off x="7606601" y="1770603"/>
            <a:ext cx="420295" cy="29606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55" name="Down Arrow 104">
            <a:extLst>
              <a:ext uri="{FF2B5EF4-FFF2-40B4-BE49-F238E27FC236}">
                <a16:creationId xmlns:a16="http://schemas.microsoft.com/office/drawing/2014/main" id="{A1E330A3-0C21-4021-B973-9D4589662C71}"/>
              </a:ext>
            </a:extLst>
          </p:cNvPr>
          <p:cNvSpPr/>
          <p:nvPr/>
        </p:nvSpPr>
        <p:spPr>
          <a:xfrm>
            <a:off x="7723630" y="1672349"/>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pic>
        <p:nvPicPr>
          <p:cNvPr id="11" name="Picture 10">
            <a:extLst>
              <a:ext uri="{FF2B5EF4-FFF2-40B4-BE49-F238E27FC236}">
                <a16:creationId xmlns:a16="http://schemas.microsoft.com/office/drawing/2014/main" id="{B4CA485F-AFD7-4659-BE10-5D2A76D164A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644022" y="1377798"/>
            <a:ext cx="393102" cy="300856"/>
          </a:xfrm>
          <a:prstGeom prst="rect">
            <a:avLst/>
          </a:prstGeom>
        </p:spPr>
      </p:pic>
      <p:grpSp>
        <p:nvGrpSpPr>
          <p:cNvPr id="157" name="Group 156">
            <a:extLst>
              <a:ext uri="{FF2B5EF4-FFF2-40B4-BE49-F238E27FC236}">
                <a16:creationId xmlns:a16="http://schemas.microsoft.com/office/drawing/2014/main" id="{981CD1AF-935A-4B6E-B915-CF9DDBF66E9C}"/>
              </a:ext>
            </a:extLst>
          </p:cNvPr>
          <p:cNvGrpSpPr/>
          <p:nvPr/>
        </p:nvGrpSpPr>
        <p:grpSpPr>
          <a:xfrm>
            <a:off x="6268063" y="1388378"/>
            <a:ext cx="443338" cy="318680"/>
            <a:chOff x="4852049" y="1727863"/>
            <a:chExt cx="1419070" cy="1169265"/>
          </a:xfrm>
        </p:grpSpPr>
        <p:grpSp>
          <p:nvGrpSpPr>
            <p:cNvPr id="158" name="グループ化 55">
              <a:extLst>
                <a:ext uri="{FF2B5EF4-FFF2-40B4-BE49-F238E27FC236}">
                  <a16:creationId xmlns:a16="http://schemas.microsoft.com/office/drawing/2014/main" id="{54A0219F-48AE-441D-B649-ED515FC11FB4}"/>
                </a:ext>
              </a:extLst>
            </p:cNvPr>
            <p:cNvGrpSpPr>
              <a:grpSpLocks/>
            </p:cNvGrpSpPr>
            <p:nvPr/>
          </p:nvGrpSpPr>
          <p:grpSpPr bwMode="auto">
            <a:xfrm>
              <a:off x="4852049" y="1727863"/>
              <a:ext cx="1419070" cy="1169265"/>
              <a:chOff x="1092876" y="1546802"/>
              <a:chExt cx="1123820" cy="946094"/>
            </a:xfrm>
          </p:grpSpPr>
          <p:sp>
            <p:nvSpPr>
              <p:cNvPr id="160" name="正方形/長方形 56">
                <a:extLst>
                  <a:ext uri="{FF2B5EF4-FFF2-40B4-BE49-F238E27FC236}">
                    <a16:creationId xmlns:a16="http://schemas.microsoft.com/office/drawing/2014/main" id="{FFC5A6E2-21BE-4D0F-AC68-14536F7EAF0D}"/>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1" name="正方形/長方形 57">
                <a:extLst>
                  <a:ext uri="{FF2B5EF4-FFF2-40B4-BE49-F238E27FC236}">
                    <a16:creationId xmlns:a16="http://schemas.microsoft.com/office/drawing/2014/main" id="{CBBCFC99-7E8D-4436-8AD9-2C06A96E7A7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162" name="正方形/長方形 58">
                <a:extLst>
                  <a:ext uri="{FF2B5EF4-FFF2-40B4-BE49-F238E27FC236}">
                    <a16:creationId xmlns:a16="http://schemas.microsoft.com/office/drawing/2014/main" id="{AAE92901-D03B-4267-94B2-AF2A3F94866E}"/>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3" name="正方形/長方形 59">
                <a:extLst>
                  <a:ext uri="{FF2B5EF4-FFF2-40B4-BE49-F238E27FC236}">
                    <a16:creationId xmlns:a16="http://schemas.microsoft.com/office/drawing/2014/main" id="{826F5CED-2D12-4B28-A530-BEABFAD2C4E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159" name="正方形/長方形 70">
              <a:extLst>
                <a:ext uri="{FF2B5EF4-FFF2-40B4-BE49-F238E27FC236}">
                  <a16:creationId xmlns:a16="http://schemas.microsoft.com/office/drawing/2014/main" id="{E73262A6-2FE2-411D-AD26-68D571341332}"/>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900" b="0" dirty="0">
                  <a:solidFill>
                    <a:srgbClr val="000000"/>
                  </a:solidFill>
                </a:rPr>
                <a:t>Sys</a:t>
              </a:r>
            </a:p>
          </p:txBody>
        </p:sp>
      </p:grpSp>
      <p:grpSp>
        <p:nvGrpSpPr>
          <p:cNvPr id="164" name="Group 163">
            <a:extLst>
              <a:ext uri="{FF2B5EF4-FFF2-40B4-BE49-F238E27FC236}">
                <a16:creationId xmlns:a16="http://schemas.microsoft.com/office/drawing/2014/main" id="{9535D253-C897-46FE-992D-95CDD60A84A3}"/>
              </a:ext>
            </a:extLst>
          </p:cNvPr>
          <p:cNvGrpSpPr/>
          <p:nvPr/>
        </p:nvGrpSpPr>
        <p:grpSpPr>
          <a:xfrm>
            <a:off x="6881184" y="1399813"/>
            <a:ext cx="592981" cy="291908"/>
            <a:chOff x="5002072" y="2355721"/>
            <a:chExt cx="941525" cy="463825"/>
          </a:xfrm>
        </p:grpSpPr>
        <p:pic>
          <p:nvPicPr>
            <p:cNvPr id="165" name="Picture 164">
              <a:extLst>
                <a:ext uri="{FF2B5EF4-FFF2-40B4-BE49-F238E27FC236}">
                  <a16:creationId xmlns:a16="http://schemas.microsoft.com/office/drawing/2014/main" id="{4FF4C779-A184-4948-A9ED-F9B7E5D609DC}"/>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66" name="図 59">
              <a:extLst>
                <a:ext uri="{FF2B5EF4-FFF2-40B4-BE49-F238E27FC236}">
                  <a16:creationId xmlns:a16="http://schemas.microsoft.com/office/drawing/2014/main" id="{42C469DB-7AF8-4F8A-9945-9BA32B828A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167" name="二等辺三角形 7172">
            <a:extLst>
              <a:ext uri="{FF2B5EF4-FFF2-40B4-BE49-F238E27FC236}">
                <a16:creationId xmlns:a16="http://schemas.microsoft.com/office/drawing/2014/main" id="{0F676A5D-0949-4694-AE42-972238B34DC3}"/>
              </a:ext>
            </a:extLst>
          </p:cNvPr>
          <p:cNvSpPr>
            <a:spLocks noChangeArrowheads="1"/>
          </p:cNvSpPr>
          <p:nvPr/>
        </p:nvSpPr>
        <p:spPr bwMode="auto">
          <a:xfrm rot="5400000">
            <a:off x="7501466" y="1384187"/>
            <a:ext cx="123839" cy="198795"/>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68" name="TextBox 167">
            <a:extLst>
              <a:ext uri="{FF2B5EF4-FFF2-40B4-BE49-F238E27FC236}">
                <a16:creationId xmlns:a16="http://schemas.microsoft.com/office/drawing/2014/main" id="{26CBEB29-13FB-4E5F-8289-90167BF4B275}"/>
              </a:ext>
            </a:extLst>
          </p:cNvPr>
          <p:cNvSpPr txBox="1"/>
          <p:nvPr/>
        </p:nvSpPr>
        <p:spPr>
          <a:xfrm>
            <a:off x="8163714" y="2135761"/>
            <a:ext cx="98399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Sub  &amp; SP Mat.</a:t>
            </a:r>
          </a:p>
        </p:txBody>
      </p:sp>
      <p:sp>
        <p:nvSpPr>
          <p:cNvPr id="169" name="TextBox 168">
            <a:extLst>
              <a:ext uri="{FF2B5EF4-FFF2-40B4-BE49-F238E27FC236}">
                <a16:creationId xmlns:a16="http://schemas.microsoft.com/office/drawing/2014/main" id="{4E2FDA05-D38E-4F7B-B5A9-16418B2B88D6}"/>
              </a:ext>
            </a:extLst>
          </p:cNvPr>
          <p:cNvSpPr txBox="1"/>
          <p:nvPr/>
        </p:nvSpPr>
        <p:spPr>
          <a:xfrm>
            <a:off x="10108902" y="2128902"/>
            <a:ext cx="71487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E-Tally Control</a:t>
            </a:r>
          </a:p>
        </p:txBody>
      </p:sp>
      <p:pic>
        <p:nvPicPr>
          <p:cNvPr id="170" name="Picture 2">
            <a:extLst>
              <a:ext uri="{FF2B5EF4-FFF2-40B4-BE49-F238E27FC236}">
                <a16:creationId xmlns:a16="http://schemas.microsoft.com/office/drawing/2014/main" id="{2F75689E-64EE-416F-9567-FC4BDBC08CAB}"/>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9163409" y="1298102"/>
            <a:ext cx="893912" cy="84819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 name="TextBox 170">
            <a:extLst>
              <a:ext uri="{FF2B5EF4-FFF2-40B4-BE49-F238E27FC236}">
                <a16:creationId xmlns:a16="http://schemas.microsoft.com/office/drawing/2014/main" id="{18CF1048-69C2-426E-AF4B-EC4242883B25}"/>
              </a:ext>
            </a:extLst>
          </p:cNvPr>
          <p:cNvSpPr txBox="1"/>
          <p:nvPr/>
        </p:nvSpPr>
        <p:spPr>
          <a:xfrm>
            <a:off x="9214817" y="2135761"/>
            <a:ext cx="82832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Multi Job by Tablet</a:t>
            </a:r>
          </a:p>
        </p:txBody>
      </p:sp>
      <p:pic>
        <p:nvPicPr>
          <p:cNvPr id="176" name="Picture 175">
            <a:extLst>
              <a:ext uri="{FF2B5EF4-FFF2-40B4-BE49-F238E27FC236}">
                <a16:creationId xmlns:a16="http://schemas.microsoft.com/office/drawing/2014/main" id="{E4ACD0D0-47C5-4087-895A-FB5624106C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8885105" y="1360932"/>
            <a:ext cx="224310" cy="446667"/>
          </a:xfrm>
          <a:prstGeom prst="rect">
            <a:avLst/>
          </a:prstGeom>
        </p:spPr>
      </p:pic>
      <p:sp>
        <p:nvSpPr>
          <p:cNvPr id="177" name="二等辺三角形 7172">
            <a:extLst>
              <a:ext uri="{FF2B5EF4-FFF2-40B4-BE49-F238E27FC236}">
                <a16:creationId xmlns:a16="http://schemas.microsoft.com/office/drawing/2014/main" id="{3C94894D-CFA0-4558-8867-38A4D6F33E62}"/>
              </a:ext>
            </a:extLst>
          </p:cNvPr>
          <p:cNvSpPr>
            <a:spLocks noChangeArrowheads="1"/>
          </p:cNvSpPr>
          <p:nvPr/>
        </p:nvSpPr>
        <p:spPr bwMode="auto">
          <a:xfrm rot="5400000">
            <a:off x="8671408" y="1350711"/>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grpSp>
        <p:nvGrpSpPr>
          <p:cNvPr id="12" name="Group 11">
            <a:extLst>
              <a:ext uri="{FF2B5EF4-FFF2-40B4-BE49-F238E27FC236}">
                <a16:creationId xmlns:a16="http://schemas.microsoft.com/office/drawing/2014/main" id="{ABF39BA6-D1DA-4BE6-942F-73DF50C2680A}"/>
              </a:ext>
            </a:extLst>
          </p:cNvPr>
          <p:cNvGrpSpPr/>
          <p:nvPr/>
        </p:nvGrpSpPr>
        <p:grpSpPr>
          <a:xfrm>
            <a:off x="8198717" y="1403448"/>
            <a:ext cx="411494" cy="668526"/>
            <a:chOff x="4426857" y="3176938"/>
            <a:chExt cx="678543" cy="1006804"/>
          </a:xfrm>
        </p:grpSpPr>
        <p:sp>
          <p:nvSpPr>
            <p:cNvPr id="178" name="Line 661">
              <a:extLst>
                <a:ext uri="{FF2B5EF4-FFF2-40B4-BE49-F238E27FC236}">
                  <a16:creationId xmlns:a16="http://schemas.microsoft.com/office/drawing/2014/main" id="{D345C22C-4F25-4A2A-AF1C-43A2AFECFD72}"/>
                </a:ext>
              </a:extLst>
            </p:cNvPr>
            <p:cNvSpPr>
              <a:spLocks noChangeShapeType="1"/>
            </p:cNvSpPr>
            <p:nvPr/>
          </p:nvSpPr>
          <p:spPr bwMode="auto">
            <a:xfrm flipV="1">
              <a:off x="4861833" y="3881711"/>
              <a:ext cx="142373" cy="1097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79" name="Group 178">
              <a:extLst>
                <a:ext uri="{FF2B5EF4-FFF2-40B4-BE49-F238E27FC236}">
                  <a16:creationId xmlns:a16="http://schemas.microsoft.com/office/drawing/2014/main" id="{C75CAD72-6954-455C-86AF-6A908AE1F700}"/>
                </a:ext>
              </a:extLst>
            </p:cNvPr>
            <p:cNvGrpSpPr>
              <a:grpSpLocks/>
            </p:cNvGrpSpPr>
            <p:nvPr/>
          </p:nvGrpSpPr>
          <p:grpSpPr bwMode="auto">
            <a:xfrm>
              <a:off x="4426857" y="3276599"/>
              <a:ext cx="678543" cy="907143"/>
              <a:chOff x="2400" y="2928"/>
              <a:chExt cx="1067" cy="1240"/>
            </a:xfrm>
          </p:grpSpPr>
          <p:sp>
            <p:nvSpPr>
              <p:cNvPr id="206" name="AutoShape 663">
                <a:extLst>
                  <a:ext uri="{FF2B5EF4-FFF2-40B4-BE49-F238E27FC236}">
                    <a16:creationId xmlns:a16="http://schemas.microsoft.com/office/drawing/2014/main" id="{9FAC4EF6-F7C5-4B1E-8B8B-32371511B0DF}"/>
                  </a:ext>
                </a:extLst>
              </p:cNvPr>
              <p:cNvSpPr>
                <a:spLocks noChangeArrowheads="1"/>
              </p:cNvSpPr>
              <p:nvPr/>
            </p:nvSpPr>
            <p:spPr bwMode="auto">
              <a:xfrm rot="16200000" flipH="1">
                <a:off x="1926" y="3411"/>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7" name="AutoShape 664">
                <a:extLst>
                  <a:ext uri="{FF2B5EF4-FFF2-40B4-BE49-F238E27FC236}">
                    <a16:creationId xmlns:a16="http://schemas.microsoft.com/office/drawing/2014/main" id="{31B63FD8-361D-434A-B335-88D958F2E6FB}"/>
                  </a:ext>
                </a:extLst>
              </p:cNvPr>
              <p:cNvSpPr>
                <a:spLocks noChangeArrowheads="1"/>
              </p:cNvSpPr>
              <p:nvPr/>
            </p:nvSpPr>
            <p:spPr bwMode="auto">
              <a:xfrm>
                <a:off x="2404" y="3920"/>
                <a:ext cx="1063" cy="248"/>
              </a:xfrm>
              <a:prstGeom prst="parallelogram">
                <a:avLst>
                  <a:gd name="adj" fmla="val 98386"/>
                </a:avLst>
              </a:prstGeom>
              <a:solidFill>
                <a:srgbClr val="FF99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8" name="AutoShape 665">
                <a:extLst>
                  <a:ext uri="{FF2B5EF4-FFF2-40B4-BE49-F238E27FC236}">
                    <a16:creationId xmlns:a16="http://schemas.microsoft.com/office/drawing/2014/main" id="{EFA5E9FA-A5B2-4D57-804D-CBD7F8D92FBB}"/>
                  </a:ext>
                </a:extLst>
              </p:cNvPr>
              <p:cNvSpPr>
                <a:spLocks noChangeArrowheads="1"/>
              </p:cNvSpPr>
              <p:nvPr/>
            </p:nvSpPr>
            <p:spPr bwMode="auto">
              <a:xfrm>
                <a:off x="316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9" name="AutoShape 666">
                <a:extLst>
                  <a:ext uri="{FF2B5EF4-FFF2-40B4-BE49-F238E27FC236}">
                    <a16:creationId xmlns:a16="http://schemas.microsoft.com/office/drawing/2014/main" id="{7CB7DE75-6DCC-4CFE-9A08-61066233412D}"/>
                  </a:ext>
                </a:extLst>
              </p:cNvPr>
              <p:cNvSpPr>
                <a:spLocks noChangeArrowheads="1"/>
              </p:cNvSpPr>
              <p:nvPr/>
            </p:nvSpPr>
            <p:spPr bwMode="auto">
              <a:xfrm>
                <a:off x="240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0" name="AutoShape 667">
                <a:extLst>
                  <a:ext uri="{FF2B5EF4-FFF2-40B4-BE49-F238E27FC236}">
                    <a16:creationId xmlns:a16="http://schemas.microsoft.com/office/drawing/2014/main" id="{BCF59C41-8991-48C6-9021-60118233B283}"/>
                  </a:ext>
                </a:extLst>
              </p:cNvPr>
              <p:cNvSpPr>
                <a:spLocks noChangeArrowheads="1"/>
              </p:cNvSpPr>
              <p:nvPr/>
            </p:nvSpPr>
            <p:spPr bwMode="auto">
              <a:xfrm>
                <a:off x="2773"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1" name="AutoShape 668">
                <a:extLst>
                  <a:ext uri="{FF2B5EF4-FFF2-40B4-BE49-F238E27FC236}">
                    <a16:creationId xmlns:a16="http://schemas.microsoft.com/office/drawing/2014/main" id="{7DC6B11A-3DBF-424D-AAED-88B03B85AFC8}"/>
                  </a:ext>
                </a:extLst>
              </p:cNvPr>
              <p:cNvSpPr>
                <a:spLocks noChangeArrowheads="1"/>
              </p:cNvSpPr>
              <p:nvPr/>
            </p:nvSpPr>
            <p:spPr bwMode="auto">
              <a:xfrm>
                <a:off x="2400" y="3878"/>
                <a:ext cx="1063" cy="248"/>
              </a:xfrm>
              <a:prstGeom prst="parallelogram">
                <a:avLst>
                  <a:gd name="adj" fmla="val 9838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2" name="AutoShape 669">
                <a:extLst>
                  <a:ext uri="{FF2B5EF4-FFF2-40B4-BE49-F238E27FC236}">
                    <a16:creationId xmlns:a16="http://schemas.microsoft.com/office/drawing/2014/main" id="{3DBC998A-6DD7-4B31-8203-6FD0BA1966D3}"/>
                  </a:ext>
                </a:extLst>
              </p:cNvPr>
              <p:cNvSpPr>
                <a:spLocks noChangeArrowheads="1"/>
              </p:cNvSpPr>
              <p:nvPr/>
            </p:nvSpPr>
            <p:spPr bwMode="auto">
              <a:xfrm>
                <a:off x="3411" y="2930"/>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3" name="AutoShape 670">
                <a:extLst>
                  <a:ext uri="{FF2B5EF4-FFF2-40B4-BE49-F238E27FC236}">
                    <a16:creationId xmlns:a16="http://schemas.microsoft.com/office/drawing/2014/main" id="{5DFF1B3E-97F2-4224-B458-67DC830FD668}"/>
                  </a:ext>
                </a:extLst>
              </p:cNvPr>
              <p:cNvSpPr>
                <a:spLocks noChangeArrowheads="1"/>
              </p:cNvSpPr>
              <p:nvPr/>
            </p:nvSpPr>
            <p:spPr bwMode="auto">
              <a:xfrm>
                <a:off x="2637" y="2928"/>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4" name="AutoShape 671">
                <a:extLst>
                  <a:ext uri="{FF2B5EF4-FFF2-40B4-BE49-F238E27FC236}">
                    <a16:creationId xmlns:a16="http://schemas.microsoft.com/office/drawing/2014/main" id="{1F1FEC07-8599-4133-A3F4-A1CC0C273CEA}"/>
                  </a:ext>
                </a:extLst>
              </p:cNvPr>
              <p:cNvSpPr>
                <a:spLocks noChangeArrowheads="1"/>
              </p:cNvSpPr>
              <p:nvPr/>
            </p:nvSpPr>
            <p:spPr bwMode="auto">
              <a:xfrm>
                <a:off x="2407" y="3164"/>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5" name="AutoShape 672">
                <a:extLst>
                  <a:ext uri="{FF2B5EF4-FFF2-40B4-BE49-F238E27FC236}">
                    <a16:creationId xmlns:a16="http://schemas.microsoft.com/office/drawing/2014/main" id="{BA8526F6-8FE0-4E42-88F5-2E4B05537E29}"/>
                  </a:ext>
                </a:extLst>
              </p:cNvPr>
              <p:cNvSpPr>
                <a:spLocks noChangeArrowheads="1"/>
              </p:cNvSpPr>
              <p:nvPr/>
            </p:nvSpPr>
            <p:spPr bwMode="auto">
              <a:xfrm rot="16200000" flipH="1">
                <a:off x="2595" y="3664"/>
                <a:ext cx="668" cy="240"/>
              </a:xfrm>
              <a:prstGeom prst="parallelogram">
                <a:avLst>
                  <a:gd name="adj" fmla="val 9915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6" name="AutoShape 673">
                <a:extLst>
                  <a:ext uri="{FF2B5EF4-FFF2-40B4-BE49-F238E27FC236}">
                    <a16:creationId xmlns:a16="http://schemas.microsoft.com/office/drawing/2014/main" id="{66C63F66-1A43-4974-9CC9-3898B48BEAA7}"/>
                  </a:ext>
                </a:extLst>
              </p:cNvPr>
              <p:cNvSpPr>
                <a:spLocks noChangeArrowheads="1"/>
              </p:cNvSpPr>
              <p:nvPr/>
            </p:nvSpPr>
            <p:spPr bwMode="auto">
              <a:xfrm>
                <a:off x="2455" y="3434"/>
                <a:ext cx="958" cy="248"/>
              </a:xfrm>
              <a:prstGeom prst="parallelogram">
                <a:avLst>
                  <a:gd name="adj" fmla="val 88668"/>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7" name="AutoShape 674">
                <a:extLst>
                  <a:ext uri="{FF2B5EF4-FFF2-40B4-BE49-F238E27FC236}">
                    <a16:creationId xmlns:a16="http://schemas.microsoft.com/office/drawing/2014/main" id="{16FD5A1E-057C-4384-A167-C0C471ACCE85}"/>
                  </a:ext>
                </a:extLst>
              </p:cNvPr>
              <p:cNvSpPr>
                <a:spLocks noChangeArrowheads="1"/>
              </p:cNvSpPr>
              <p:nvPr/>
            </p:nvSpPr>
            <p:spPr bwMode="auto">
              <a:xfrm>
                <a:off x="3181" y="3166"/>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8" name="AutoShape 675">
                <a:extLst>
                  <a:ext uri="{FF2B5EF4-FFF2-40B4-BE49-F238E27FC236}">
                    <a16:creationId xmlns:a16="http://schemas.microsoft.com/office/drawing/2014/main" id="{16A13E4B-DB74-4963-B597-28627E81D7D1}"/>
                  </a:ext>
                </a:extLst>
              </p:cNvPr>
              <p:cNvSpPr>
                <a:spLocks noChangeArrowheads="1"/>
              </p:cNvSpPr>
              <p:nvPr/>
            </p:nvSpPr>
            <p:spPr bwMode="auto">
              <a:xfrm rot="16200000" flipH="1">
                <a:off x="2577" y="3194"/>
                <a:ext cx="720" cy="240"/>
              </a:xfrm>
              <a:prstGeom prst="parallelogram">
                <a:avLst>
                  <a:gd name="adj" fmla="val 979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9" name="AutoShape 676">
                <a:extLst>
                  <a:ext uri="{FF2B5EF4-FFF2-40B4-BE49-F238E27FC236}">
                    <a16:creationId xmlns:a16="http://schemas.microsoft.com/office/drawing/2014/main" id="{BD560828-6A79-46C6-8F70-EC7F5F52C558}"/>
                  </a:ext>
                </a:extLst>
              </p:cNvPr>
              <p:cNvSpPr>
                <a:spLocks noChangeArrowheads="1"/>
              </p:cNvSpPr>
              <p:nvPr/>
            </p:nvSpPr>
            <p:spPr bwMode="auto">
              <a:xfrm>
                <a:off x="2400" y="2928"/>
                <a:ext cx="1049" cy="248"/>
              </a:xfrm>
              <a:prstGeom prst="parallelogram">
                <a:avLst>
                  <a:gd name="adj" fmla="val 1012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20" name="AutoShape 677">
                <a:extLst>
                  <a:ext uri="{FF2B5EF4-FFF2-40B4-BE49-F238E27FC236}">
                    <a16:creationId xmlns:a16="http://schemas.microsoft.com/office/drawing/2014/main" id="{452BFA83-801C-4180-939C-9167C7C12654}"/>
                  </a:ext>
                </a:extLst>
              </p:cNvPr>
              <p:cNvSpPr>
                <a:spLocks noChangeArrowheads="1"/>
              </p:cNvSpPr>
              <p:nvPr/>
            </p:nvSpPr>
            <p:spPr bwMode="auto">
              <a:xfrm rot="16200000" flipH="1">
                <a:off x="2736" y="3408"/>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0" name="Group 179">
              <a:extLst>
                <a:ext uri="{FF2B5EF4-FFF2-40B4-BE49-F238E27FC236}">
                  <a16:creationId xmlns:a16="http://schemas.microsoft.com/office/drawing/2014/main" id="{A68DD012-A6C6-4F36-B576-48C829A567EB}"/>
                </a:ext>
              </a:extLst>
            </p:cNvPr>
            <p:cNvGrpSpPr>
              <a:grpSpLocks/>
            </p:cNvGrpSpPr>
            <p:nvPr/>
          </p:nvGrpSpPr>
          <p:grpSpPr bwMode="auto">
            <a:xfrm>
              <a:off x="4539570" y="3428245"/>
              <a:ext cx="172666" cy="144057"/>
              <a:chOff x="3792" y="3552"/>
              <a:chExt cx="224" cy="159"/>
            </a:xfrm>
          </p:grpSpPr>
          <p:sp>
            <p:nvSpPr>
              <p:cNvPr id="200" name="AutoShape 679">
                <a:extLst>
                  <a:ext uri="{FF2B5EF4-FFF2-40B4-BE49-F238E27FC236}">
                    <a16:creationId xmlns:a16="http://schemas.microsoft.com/office/drawing/2014/main" id="{224D00BC-1AC2-42C3-9F92-73C4E92C0B76}"/>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1" name="Line 680">
                <a:extLst>
                  <a:ext uri="{FF2B5EF4-FFF2-40B4-BE49-F238E27FC236}">
                    <a16:creationId xmlns:a16="http://schemas.microsoft.com/office/drawing/2014/main" id="{C4FDF192-70B8-4E08-BF2A-9DAA25E68F5A}"/>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2" name="Oval 201">
                <a:extLst>
                  <a:ext uri="{FF2B5EF4-FFF2-40B4-BE49-F238E27FC236}">
                    <a16:creationId xmlns:a16="http://schemas.microsoft.com/office/drawing/2014/main" id="{7E52578A-3749-4D76-B021-5C6F05606E63}"/>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3" name="AutoShape 682">
                <a:extLst>
                  <a:ext uri="{FF2B5EF4-FFF2-40B4-BE49-F238E27FC236}">
                    <a16:creationId xmlns:a16="http://schemas.microsoft.com/office/drawing/2014/main" id="{9EF7875E-E01E-4810-83C0-8A3920EA4DAE}"/>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4" name="Line 683">
                <a:extLst>
                  <a:ext uri="{FF2B5EF4-FFF2-40B4-BE49-F238E27FC236}">
                    <a16:creationId xmlns:a16="http://schemas.microsoft.com/office/drawing/2014/main" id="{7F050B4E-6477-4A14-AFEE-00C8FB1C46A5}"/>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5" name="Oval 204">
                <a:extLst>
                  <a:ext uri="{FF2B5EF4-FFF2-40B4-BE49-F238E27FC236}">
                    <a16:creationId xmlns:a16="http://schemas.microsoft.com/office/drawing/2014/main" id="{6795C4EF-C27E-4279-99EC-98C7C026B834}"/>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1" name="AutoShape 685">
              <a:extLst>
                <a:ext uri="{FF2B5EF4-FFF2-40B4-BE49-F238E27FC236}">
                  <a16:creationId xmlns:a16="http://schemas.microsoft.com/office/drawing/2014/main" id="{4F56CB8D-3311-409F-A81B-A6B71D958138}"/>
                </a:ext>
              </a:extLst>
            </p:cNvPr>
            <p:cNvSpPr>
              <a:spLocks noChangeArrowheads="1"/>
            </p:cNvSpPr>
            <p:nvPr/>
          </p:nvSpPr>
          <p:spPr bwMode="auto">
            <a:xfrm>
              <a:off x="4539570" y="3934121"/>
              <a:ext cx="172666" cy="95403"/>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2" name="Line 686">
              <a:extLst>
                <a:ext uri="{FF2B5EF4-FFF2-40B4-BE49-F238E27FC236}">
                  <a16:creationId xmlns:a16="http://schemas.microsoft.com/office/drawing/2014/main" id="{DC82125D-F304-45D0-86C1-7FECCF064828}"/>
                </a:ext>
              </a:extLst>
            </p:cNvPr>
            <p:cNvSpPr>
              <a:spLocks noChangeShapeType="1"/>
            </p:cNvSpPr>
            <p:nvPr/>
          </p:nvSpPr>
          <p:spPr bwMode="auto">
            <a:xfrm flipV="1">
              <a:off x="4618945" y="3916735"/>
              <a:ext cx="71691" cy="477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3" name="Oval 182">
              <a:extLst>
                <a:ext uri="{FF2B5EF4-FFF2-40B4-BE49-F238E27FC236}">
                  <a16:creationId xmlns:a16="http://schemas.microsoft.com/office/drawing/2014/main" id="{029F9AFF-6DA1-47D4-B1FB-74E19B582246}"/>
                </a:ext>
              </a:extLst>
            </p:cNvPr>
            <p:cNvSpPr>
              <a:spLocks noChangeArrowheads="1"/>
            </p:cNvSpPr>
            <p:nvPr/>
          </p:nvSpPr>
          <p:spPr bwMode="auto">
            <a:xfrm>
              <a:off x="4596718" y="39425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84" name="Group 183">
              <a:extLst>
                <a:ext uri="{FF2B5EF4-FFF2-40B4-BE49-F238E27FC236}">
                  <a16:creationId xmlns:a16="http://schemas.microsoft.com/office/drawing/2014/main" id="{9C42DC0F-6D33-4441-9C4F-15154E39C7B0}"/>
                </a:ext>
              </a:extLst>
            </p:cNvPr>
            <p:cNvGrpSpPr>
              <a:grpSpLocks/>
            </p:cNvGrpSpPr>
            <p:nvPr/>
          </p:nvGrpSpPr>
          <p:grpSpPr bwMode="auto">
            <a:xfrm>
              <a:off x="4834845" y="3885445"/>
              <a:ext cx="172666" cy="144057"/>
              <a:chOff x="3792" y="3552"/>
              <a:chExt cx="224" cy="159"/>
            </a:xfrm>
          </p:grpSpPr>
          <p:sp>
            <p:nvSpPr>
              <p:cNvPr id="194" name="AutoShape 689">
                <a:extLst>
                  <a:ext uri="{FF2B5EF4-FFF2-40B4-BE49-F238E27FC236}">
                    <a16:creationId xmlns:a16="http://schemas.microsoft.com/office/drawing/2014/main" id="{F8C6C011-D87C-4AF0-BEB6-D92CB7F51220}"/>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5" name="Line 690">
                <a:extLst>
                  <a:ext uri="{FF2B5EF4-FFF2-40B4-BE49-F238E27FC236}">
                    <a16:creationId xmlns:a16="http://schemas.microsoft.com/office/drawing/2014/main" id="{62D2328B-6919-44A2-AD8E-5A2E430313C3}"/>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6" name="Oval 195">
                <a:extLst>
                  <a:ext uri="{FF2B5EF4-FFF2-40B4-BE49-F238E27FC236}">
                    <a16:creationId xmlns:a16="http://schemas.microsoft.com/office/drawing/2014/main" id="{99E4A9EF-4AA5-459F-9327-2A24BDE67237}"/>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7" name="AutoShape 692">
                <a:extLst>
                  <a:ext uri="{FF2B5EF4-FFF2-40B4-BE49-F238E27FC236}">
                    <a16:creationId xmlns:a16="http://schemas.microsoft.com/office/drawing/2014/main" id="{ED7A619A-4F3F-453A-89D9-E6B889796F7B}"/>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8" name="Line 693">
                <a:extLst>
                  <a:ext uri="{FF2B5EF4-FFF2-40B4-BE49-F238E27FC236}">
                    <a16:creationId xmlns:a16="http://schemas.microsoft.com/office/drawing/2014/main" id="{2E2F80CE-31B3-4C11-AD80-E789CE989803}"/>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9" name="Oval 198">
                <a:extLst>
                  <a:ext uri="{FF2B5EF4-FFF2-40B4-BE49-F238E27FC236}">
                    <a16:creationId xmlns:a16="http://schemas.microsoft.com/office/drawing/2014/main" id="{D3896036-186B-4BA5-8121-E9E194FA1AE9}"/>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5" name="Group 184">
              <a:extLst>
                <a:ext uri="{FF2B5EF4-FFF2-40B4-BE49-F238E27FC236}">
                  <a16:creationId xmlns:a16="http://schemas.microsoft.com/office/drawing/2014/main" id="{B1C6E880-71DB-47C7-9CF8-62554CCEEA4C}"/>
                </a:ext>
              </a:extLst>
            </p:cNvPr>
            <p:cNvGrpSpPr>
              <a:grpSpLocks/>
            </p:cNvGrpSpPr>
            <p:nvPr/>
          </p:nvGrpSpPr>
          <p:grpSpPr bwMode="auto">
            <a:xfrm>
              <a:off x="4834845" y="3476921"/>
              <a:ext cx="172666" cy="95403"/>
              <a:chOff x="5008" y="2487"/>
              <a:chExt cx="176" cy="105"/>
            </a:xfrm>
          </p:grpSpPr>
          <p:sp>
            <p:nvSpPr>
              <p:cNvPr id="192" name="AutoShape 696">
                <a:extLst>
                  <a:ext uri="{FF2B5EF4-FFF2-40B4-BE49-F238E27FC236}">
                    <a16:creationId xmlns:a16="http://schemas.microsoft.com/office/drawing/2014/main" id="{00E5EA11-BEF3-41AB-B9CF-37121F9853FE}"/>
                  </a:ext>
                </a:extLst>
              </p:cNvPr>
              <p:cNvSpPr>
                <a:spLocks noChangeArrowheads="1"/>
              </p:cNvSpPr>
              <p:nvPr/>
            </p:nvSpPr>
            <p:spPr bwMode="auto">
              <a:xfrm>
                <a:off x="5008" y="2487"/>
                <a:ext cx="176"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3" name="Line 697">
                <a:extLst>
                  <a:ext uri="{FF2B5EF4-FFF2-40B4-BE49-F238E27FC236}">
                    <a16:creationId xmlns:a16="http://schemas.microsoft.com/office/drawing/2014/main" id="{21A4BA42-7F8C-4EB4-837E-74FF9EDC36BF}"/>
                  </a:ext>
                </a:extLst>
              </p:cNvPr>
              <p:cNvSpPr>
                <a:spLocks noChangeShapeType="1"/>
              </p:cNvSpPr>
              <p:nvPr/>
            </p:nvSpPr>
            <p:spPr bwMode="auto">
              <a:xfrm flipV="1">
                <a:off x="5059" y="2496"/>
                <a:ext cx="7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6" name="Oval 185">
              <a:extLst>
                <a:ext uri="{FF2B5EF4-FFF2-40B4-BE49-F238E27FC236}">
                  <a16:creationId xmlns:a16="http://schemas.microsoft.com/office/drawing/2014/main" id="{82345CFE-1635-4C16-BA0A-1DE2420D77BA}"/>
                </a:ext>
              </a:extLst>
            </p:cNvPr>
            <p:cNvSpPr>
              <a:spLocks noChangeArrowheads="1"/>
            </p:cNvSpPr>
            <p:nvPr/>
          </p:nvSpPr>
          <p:spPr bwMode="auto">
            <a:xfrm>
              <a:off x="4891993" y="34853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7" name="Oval 186">
              <a:extLst>
                <a:ext uri="{FF2B5EF4-FFF2-40B4-BE49-F238E27FC236}">
                  <a16:creationId xmlns:a16="http://schemas.microsoft.com/office/drawing/2014/main" id="{8629A4FF-5EFC-4F11-92EB-E1E26527E96E}"/>
                </a:ext>
              </a:extLst>
            </p:cNvPr>
            <p:cNvSpPr>
              <a:spLocks noChangeArrowheads="1"/>
            </p:cNvSpPr>
            <p:nvPr/>
          </p:nvSpPr>
          <p:spPr bwMode="auto">
            <a:xfrm>
              <a:off x="4623706" y="394888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8" name="Oval 187">
              <a:extLst>
                <a:ext uri="{FF2B5EF4-FFF2-40B4-BE49-F238E27FC236}">
                  <a16:creationId xmlns:a16="http://schemas.microsoft.com/office/drawing/2014/main" id="{0777F1FE-8B94-480D-B70A-70EB29E5C5BB}"/>
                </a:ext>
              </a:extLst>
            </p:cNvPr>
            <p:cNvSpPr>
              <a:spLocks noChangeArrowheads="1"/>
            </p:cNvSpPr>
            <p:nvPr/>
          </p:nvSpPr>
          <p:spPr bwMode="auto">
            <a:xfrm>
              <a:off x="4893581" y="3956819"/>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pic>
          <p:nvPicPr>
            <p:cNvPr id="190" name="Picture 189">
              <a:extLst>
                <a:ext uri="{FF2B5EF4-FFF2-40B4-BE49-F238E27FC236}">
                  <a16:creationId xmlns:a16="http://schemas.microsoft.com/office/drawing/2014/main" id="{200C2B18-58DE-41EA-9CED-C66982539A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48556" y="3176938"/>
              <a:ext cx="207325" cy="207326"/>
            </a:xfrm>
            <a:prstGeom prst="rect">
              <a:avLst/>
            </a:prstGeom>
            <a:noFill/>
            <a:extLst>
              <a:ext uri="{909E8E84-426E-40DD-AFC4-6F175D3DCCD1}">
                <a14:hiddenFill xmlns:a14="http://schemas.microsoft.com/office/drawing/2010/main">
                  <a:solidFill>
                    <a:srgbClr val="FFFFFF"/>
                  </a:solidFill>
                </a14:hiddenFill>
              </a:ext>
            </a:extLst>
          </p:spPr>
        </p:pic>
        <p:sp>
          <p:nvSpPr>
            <p:cNvPr id="191" name="Rectangle 190">
              <a:extLst>
                <a:ext uri="{FF2B5EF4-FFF2-40B4-BE49-F238E27FC236}">
                  <a16:creationId xmlns:a16="http://schemas.microsoft.com/office/drawing/2014/main" id="{432C46BA-6884-4CC3-87B4-4A29954DEEA5}"/>
                </a:ext>
              </a:extLst>
            </p:cNvPr>
            <p:cNvSpPr/>
            <p:nvPr/>
          </p:nvSpPr>
          <p:spPr>
            <a:xfrm>
              <a:off x="4829586" y="3179837"/>
              <a:ext cx="264367" cy="20815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vi-VN">
                <a:solidFill>
                  <a:srgbClr val="FFFFFF"/>
                </a:solidFill>
                <a:latin typeface="Times New Roman"/>
                <a:ea typeface="ＭＳ Ｐゴシック"/>
              </a:endParaRPr>
            </a:p>
          </p:txBody>
        </p:sp>
      </p:grpSp>
      <p:grpSp>
        <p:nvGrpSpPr>
          <p:cNvPr id="13" name="Group 12">
            <a:extLst>
              <a:ext uri="{FF2B5EF4-FFF2-40B4-BE49-F238E27FC236}">
                <a16:creationId xmlns:a16="http://schemas.microsoft.com/office/drawing/2014/main" id="{A0FC99AB-29F4-49C2-8CAC-123C71826CAA}"/>
              </a:ext>
            </a:extLst>
          </p:cNvPr>
          <p:cNvGrpSpPr/>
          <p:nvPr/>
        </p:nvGrpSpPr>
        <p:grpSpPr>
          <a:xfrm>
            <a:off x="10156553" y="1406193"/>
            <a:ext cx="660416" cy="615983"/>
            <a:chOff x="2180681" y="3939126"/>
            <a:chExt cx="713407" cy="639141"/>
          </a:xfrm>
        </p:grpSpPr>
        <p:pic>
          <p:nvPicPr>
            <p:cNvPr id="221" name="図 2">
              <a:extLst>
                <a:ext uri="{FF2B5EF4-FFF2-40B4-BE49-F238E27FC236}">
                  <a16:creationId xmlns:a16="http://schemas.microsoft.com/office/drawing/2014/main" id="{AE07DF61-B243-4D37-8D58-64C9FD76A60F}"/>
                </a:ext>
              </a:extLst>
            </p:cNvPr>
            <p:cNvPicPr>
              <a:picLocks noChangeAspect="1"/>
            </p:cNvPicPr>
            <p:nvPr/>
          </p:nvPicPr>
          <p:blipFill>
            <a:blip r:embed="rId18"/>
            <a:stretch>
              <a:fillRect/>
            </a:stretch>
          </p:blipFill>
          <p:spPr>
            <a:xfrm>
              <a:off x="2180681" y="3939126"/>
              <a:ext cx="713407" cy="582747"/>
            </a:xfrm>
            <a:prstGeom prst="rect">
              <a:avLst/>
            </a:prstGeom>
          </p:spPr>
        </p:pic>
        <p:pic>
          <p:nvPicPr>
            <p:cNvPr id="222" name="Picture 221">
              <a:extLst>
                <a:ext uri="{FF2B5EF4-FFF2-40B4-BE49-F238E27FC236}">
                  <a16:creationId xmlns:a16="http://schemas.microsoft.com/office/drawing/2014/main" id="{09A121D2-E81F-43A1-8A92-B8205236BC7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000" t="2000" r="20000"/>
            <a:stretch/>
          </p:blipFill>
          <p:spPr>
            <a:xfrm>
              <a:off x="2497603" y="4282675"/>
              <a:ext cx="148442" cy="295592"/>
            </a:xfrm>
            <a:prstGeom prst="rect">
              <a:avLst/>
            </a:prstGeom>
          </p:spPr>
        </p:pic>
      </p:grpSp>
      <p:sp>
        <p:nvSpPr>
          <p:cNvPr id="250" name="Rectangle 249">
            <a:extLst>
              <a:ext uri="{FF2B5EF4-FFF2-40B4-BE49-F238E27FC236}">
                <a16:creationId xmlns:a16="http://schemas.microsoft.com/office/drawing/2014/main" id="{172BE861-C946-4823-8F64-F49EF7D5D2B1}"/>
              </a:ext>
            </a:extLst>
          </p:cNvPr>
          <p:cNvSpPr/>
          <p:nvPr/>
        </p:nvSpPr>
        <p:spPr bwMode="auto">
          <a:xfrm>
            <a:off x="4091868" y="1284280"/>
            <a:ext cx="1348782" cy="1321137"/>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1" name="Rectangle 250">
            <a:extLst>
              <a:ext uri="{FF2B5EF4-FFF2-40B4-BE49-F238E27FC236}">
                <a16:creationId xmlns:a16="http://schemas.microsoft.com/office/drawing/2014/main" id="{F3C00E64-F507-4589-A4EC-E0CC715A66B2}"/>
              </a:ext>
            </a:extLst>
          </p:cNvPr>
          <p:cNvSpPr/>
          <p:nvPr/>
        </p:nvSpPr>
        <p:spPr bwMode="auto">
          <a:xfrm>
            <a:off x="5487968" y="1284278"/>
            <a:ext cx="1274201"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2" name="Rectangle 251">
            <a:extLst>
              <a:ext uri="{FF2B5EF4-FFF2-40B4-BE49-F238E27FC236}">
                <a16:creationId xmlns:a16="http://schemas.microsoft.com/office/drawing/2014/main" id="{657AFAD3-2AE1-46B4-A0CC-19CDEF5BB9BE}"/>
              </a:ext>
            </a:extLst>
          </p:cNvPr>
          <p:cNvSpPr/>
          <p:nvPr/>
        </p:nvSpPr>
        <p:spPr bwMode="auto">
          <a:xfrm>
            <a:off x="6818681" y="1284279"/>
            <a:ext cx="1279808"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3" name="Rectangle 252">
            <a:extLst>
              <a:ext uri="{FF2B5EF4-FFF2-40B4-BE49-F238E27FC236}">
                <a16:creationId xmlns:a16="http://schemas.microsoft.com/office/drawing/2014/main" id="{2AF997EF-8243-49C2-9374-E5A1193C0731}"/>
              </a:ext>
            </a:extLst>
          </p:cNvPr>
          <p:cNvSpPr/>
          <p:nvPr/>
        </p:nvSpPr>
        <p:spPr bwMode="auto">
          <a:xfrm>
            <a:off x="8160298" y="1284279"/>
            <a:ext cx="987407"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4" name="Rectangle 253">
            <a:extLst>
              <a:ext uri="{FF2B5EF4-FFF2-40B4-BE49-F238E27FC236}">
                <a16:creationId xmlns:a16="http://schemas.microsoft.com/office/drawing/2014/main" id="{97D53A1E-A640-43C9-AC6E-C9EABFBB39E7}"/>
              </a:ext>
            </a:extLst>
          </p:cNvPr>
          <p:cNvSpPr/>
          <p:nvPr/>
        </p:nvSpPr>
        <p:spPr bwMode="auto">
          <a:xfrm>
            <a:off x="9214816" y="1284279"/>
            <a:ext cx="824906" cy="131469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5" name="Rectangle 254">
            <a:extLst>
              <a:ext uri="{FF2B5EF4-FFF2-40B4-BE49-F238E27FC236}">
                <a16:creationId xmlns:a16="http://schemas.microsoft.com/office/drawing/2014/main" id="{A47EA9F5-6A62-4B16-B742-758A6DEAEFA3}"/>
              </a:ext>
            </a:extLst>
          </p:cNvPr>
          <p:cNvSpPr/>
          <p:nvPr/>
        </p:nvSpPr>
        <p:spPr bwMode="auto">
          <a:xfrm>
            <a:off x="10108902" y="1284279"/>
            <a:ext cx="714873" cy="1308242"/>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6" name="Arrow: Right 255">
            <a:extLst>
              <a:ext uri="{FF2B5EF4-FFF2-40B4-BE49-F238E27FC236}">
                <a16:creationId xmlns:a16="http://schemas.microsoft.com/office/drawing/2014/main" id="{044A7264-00AE-4DAC-92C6-ABE67BF6B652}"/>
              </a:ext>
            </a:extLst>
          </p:cNvPr>
          <p:cNvSpPr/>
          <p:nvPr/>
        </p:nvSpPr>
        <p:spPr>
          <a:xfrm>
            <a:off x="1246656" y="2987576"/>
            <a:ext cx="9703285"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257" name="Rectangle 256">
            <a:extLst>
              <a:ext uri="{FF2B5EF4-FFF2-40B4-BE49-F238E27FC236}">
                <a16:creationId xmlns:a16="http://schemas.microsoft.com/office/drawing/2014/main" id="{F8FC62A3-49C8-494D-A141-D4900E97579C}"/>
              </a:ext>
            </a:extLst>
          </p:cNvPr>
          <p:cNvSpPr/>
          <p:nvPr/>
        </p:nvSpPr>
        <p:spPr>
          <a:xfrm>
            <a:off x="1907869" y="3071615"/>
            <a:ext cx="50526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FE</a:t>
            </a:r>
            <a:endParaRPr lang="en-US" sz="1400" dirty="0">
              <a:solidFill>
                <a:srgbClr val="000000"/>
              </a:solidFill>
              <a:latin typeface="Arial" charset="0"/>
              <a:ea typeface="ＭＳ Ｐゴシック"/>
            </a:endParaRPr>
          </a:p>
        </p:txBody>
      </p:sp>
      <p:sp>
        <p:nvSpPr>
          <p:cNvPr id="258" name="Rectangle 257">
            <a:extLst>
              <a:ext uri="{FF2B5EF4-FFF2-40B4-BE49-F238E27FC236}">
                <a16:creationId xmlns:a16="http://schemas.microsoft.com/office/drawing/2014/main" id="{1041E638-8283-4992-B2B8-FD3F7B124DEE}"/>
              </a:ext>
            </a:extLst>
          </p:cNvPr>
          <p:cNvSpPr/>
          <p:nvPr/>
        </p:nvSpPr>
        <p:spPr>
          <a:xfrm>
            <a:off x="2931088" y="3071615"/>
            <a:ext cx="68640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PMS</a:t>
            </a:r>
            <a:endParaRPr lang="en-US" sz="1400" dirty="0">
              <a:solidFill>
                <a:srgbClr val="000000"/>
              </a:solidFill>
              <a:latin typeface="Arial" charset="0"/>
              <a:ea typeface="ＭＳ Ｐゴシック"/>
            </a:endParaRPr>
          </a:p>
        </p:txBody>
      </p:sp>
      <p:sp>
        <p:nvSpPr>
          <p:cNvPr id="259" name="Rectangle 258">
            <a:extLst>
              <a:ext uri="{FF2B5EF4-FFF2-40B4-BE49-F238E27FC236}">
                <a16:creationId xmlns:a16="http://schemas.microsoft.com/office/drawing/2014/main" id="{1EF8B869-A471-405A-8B90-356A45020B10}"/>
              </a:ext>
            </a:extLst>
          </p:cNvPr>
          <p:cNvSpPr/>
          <p:nvPr/>
        </p:nvSpPr>
        <p:spPr>
          <a:xfrm>
            <a:off x="5123873" y="3071615"/>
            <a:ext cx="65312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ACS</a:t>
            </a:r>
            <a:endParaRPr lang="en-US" sz="1400" dirty="0">
              <a:solidFill>
                <a:srgbClr val="000000"/>
              </a:solidFill>
              <a:latin typeface="Arial" charset="0"/>
              <a:ea typeface="ＭＳ Ｐゴシック"/>
            </a:endParaRPr>
          </a:p>
        </p:txBody>
      </p:sp>
      <p:sp>
        <p:nvSpPr>
          <p:cNvPr id="260" name="Rectangle 259">
            <a:extLst>
              <a:ext uri="{FF2B5EF4-FFF2-40B4-BE49-F238E27FC236}">
                <a16:creationId xmlns:a16="http://schemas.microsoft.com/office/drawing/2014/main" id="{A907A2A3-E248-4B50-A621-63CCEA6B4546}"/>
              </a:ext>
            </a:extLst>
          </p:cNvPr>
          <p:cNvSpPr/>
          <p:nvPr/>
        </p:nvSpPr>
        <p:spPr>
          <a:xfrm>
            <a:off x="7504936" y="3071615"/>
            <a:ext cx="67127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GAS</a:t>
            </a:r>
            <a:endParaRPr lang="en-US" sz="1400" dirty="0">
              <a:solidFill>
                <a:srgbClr val="000000"/>
              </a:solidFill>
              <a:latin typeface="Arial" charset="0"/>
              <a:ea typeface="ＭＳ Ｐゴシック"/>
            </a:endParaRPr>
          </a:p>
        </p:txBody>
      </p:sp>
      <p:sp>
        <p:nvSpPr>
          <p:cNvPr id="261" name="Rectangle 260">
            <a:extLst>
              <a:ext uri="{FF2B5EF4-FFF2-40B4-BE49-F238E27FC236}">
                <a16:creationId xmlns:a16="http://schemas.microsoft.com/office/drawing/2014/main" id="{26909711-ECD8-4D75-A62D-D4D8941D6940}"/>
              </a:ext>
            </a:extLst>
          </p:cNvPr>
          <p:cNvSpPr/>
          <p:nvPr/>
        </p:nvSpPr>
        <p:spPr>
          <a:xfrm>
            <a:off x="9419929" y="3071615"/>
            <a:ext cx="65434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BPS</a:t>
            </a:r>
            <a:endParaRPr lang="en-US" sz="1400" dirty="0">
              <a:solidFill>
                <a:srgbClr val="000000"/>
              </a:solidFill>
              <a:latin typeface="Arial" charset="0"/>
              <a:ea typeface="ＭＳ Ｐゴシック"/>
            </a:endParaRPr>
          </a:p>
        </p:txBody>
      </p:sp>
      <p:sp>
        <p:nvSpPr>
          <p:cNvPr id="262" name="Rectangle 261">
            <a:extLst>
              <a:ext uri="{FF2B5EF4-FFF2-40B4-BE49-F238E27FC236}">
                <a16:creationId xmlns:a16="http://schemas.microsoft.com/office/drawing/2014/main" id="{B20167CE-FE22-412B-ADA7-EA9874183C16}"/>
              </a:ext>
            </a:extLst>
          </p:cNvPr>
          <p:cNvSpPr/>
          <p:nvPr/>
        </p:nvSpPr>
        <p:spPr bwMode="auto">
          <a:xfrm>
            <a:off x="1371601" y="5218810"/>
            <a:ext cx="9459039" cy="1562991"/>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3" name="Rectangle 262">
            <a:extLst>
              <a:ext uri="{FF2B5EF4-FFF2-40B4-BE49-F238E27FC236}">
                <a16:creationId xmlns:a16="http://schemas.microsoft.com/office/drawing/2014/main" id="{6CC61C73-9EFE-4D9E-9D06-2B2A3506F19B}"/>
              </a:ext>
            </a:extLst>
          </p:cNvPr>
          <p:cNvSpPr/>
          <p:nvPr/>
        </p:nvSpPr>
        <p:spPr bwMode="auto">
          <a:xfrm>
            <a:off x="4080839" y="3368705"/>
            <a:ext cx="2655221" cy="129868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4" name="Rectangle 263">
            <a:extLst>
              <a:ext uri="{FF2B5EF4-FFF2-40B4-BE49-F238E27FC236}">
                <a16:creationId xmlns:a16="http://schemas.microsoft.com/office/drawing/2014/main" id="{D8B929C6-D79D-4E8E-86B9-FDD0F63D687C}"/>
              </a:ext>
            </a:extLst>
          </p:cNvPr>
          <p:cNvSpPr/>
          <p:nvPr/>
        </p:nvSpPr>
        <p:spPr bwMode="auto">
          <a:xfrm>
            <a:off x="6797154" y="3368704"/>
            <a:ext cx="2057444"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5" name="Rectangle 264">
            <a:extLst>
              <a:ext uri="{FF2B5EF4-FFF2-40B4-BE49-F238E27FC236}">
                <a16:creationId xmlns:a16="http://schemas.microsoft.com/office/drawing/2014/main" id="{FF61E8E9-93B7-4D26-A0D2-65818721D6A5}"/>
              </a:ext>
            </a:extLst>
          </p:cNvPr>
          <p:cNvSpPr/>
          <p:nvPr/>
        </p:nvSpPr>
        <p:spPr bwMode="auto">
          <a:xfrm>
            <a:off x="8915693" y="3368704"/>
            <a:ext cx="1930281"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66" name="Picture 265">
            <a:extLst>
              <a:ext uri="{FF2B5EF4-FFF2-40B4-BE49-F238E27FC236}">
                <a16:creationId xmlns:a16="http://schemas.microsoft.com/office/drawing/2014/main" id="{EF9D5EA8-4D4F-4452-A85E-54BADEE66C3A}"/>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241" t="15612" r="53306" b="7266"/>
          <a:stretch/>
        </p:blipFill>
        <p:spPr bwMode="auto">
          <a:xfrm>
            <a:off x="2487079" y="3502870"/>
            <a:ext cx="903178" cy="75237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67" name="TextBox 266">
            <a:extLst>
              <a:ext uri="{FF2B5EF4-FFF2-40B4-BE49-F238E27FC236}">
                <a16:creationId xmlns:a16="http://schemas.microsoft.com/office/drawing/2014/main" id="{9A92FAB2-6EC0-4BD7-B7B6-21437C581367}"/>
              </a:ext>
            </a:extLst>
          </p:cNvPr>
          <p:cNvSpPr txBox="1"/>
          <p:nvPr/>
        </p:nvSpPr>
        <p:spPr>
          <a:xfrm>
            <a:off x="1371601" y="4405569"/>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PAPVN BOM by System</a:t>
            </a:r>
          </a:p>
        </p:txBody>
      </p:sp>
      <p:sp>
        <p:nvSpPr>
          <p:cNvPr id="271" name="フローチャート : 書類 48">
            <a:extLst>
              <a:ext uri="{FF2B5EF4-FFF2-40B4-BE49-F238E27FC236}">
                <a16:creationId xmlns:a16="http://schemas.microsoft.com/office/drawing/2014/main" id="{21161D11-245B-4297-9332-26C11607778B}"/>
              </a:ext>
            </a:extLst>
          </p:cNvPr>
          <p:cNvSpPr/>
          <p:nvPr/>
        </p:nvSpPr>
        <p:spPr>
          <a:xfrm>
            <a:off x="1422079" y="3435946"/>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Master</a:t>
            </a:r>
            <a:endParaRPr lang="ja-JP" altLang="en-US" sz="1200" kern="0" dirty="0">
              <a:solidFill>
                <a:prstClr val="white"/>
              </a:solidFill>
              <a:latin typeface="Calibri"/>
              <a:ea typeface="ＭＳ Ｐゴシック" panose="020B0600070205080204" pitchFamily="34" charset="-128"/>
            </a:endParaRPr>
          </a:p>
        </p:txBody>
      </p:sp>
      <p:sp>
        <p:nvSpPr>
          <p:cNvPr id="272" name="フローチャート : 書類 48">
            <a:extLst>
              <a:ext uri="{FF2B5EF4-FFF2-40B4-BE49-F238E27FC236}">
                <a16:creationId xmlns:a16="http://schemas.microsoft.com/office/drawing/2014/main" id="{594575D3-33A6-4D54-9C2F-0802E0E45D18}"/>
              </a:ext>
            </a:extLst>
          </p:cNvPr>
          <p:cNvSpPr/>
          <p:nvPr/>
        </p:nvSpPr>
        <p:spPr>
          <a:xfrm>
            <a:off x="1433236" y="3751988"/>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PDM</a:t>
            </a:r>
            <a:endParaRPr lang="ja-JP" altLang="en-US" sz="1200" kern="0" dirty="0">
              <a:solidFill>
                <a:prstClr val="white"/>
              </a:solidFill>
              <a:latin typeface="Calibri"/>
              <a:ea typeface="ＭＳ Ｐゴシック" panose="020B0600070205080204" pitchFamily="34" charset="-128"/>
            </a:endParaRPr>
          </a:p>
        </p:txBody>
      </p:sp>
      <p:sp>
        <p:nvSpPr>
          <p:cNvPr id="273" name="フローチャート : 書類 48">
            <a:extLst>
              <a:ext uri="{FF2B5EF4-FFF2-40B4-BE49-F238E27FC236}">
                <a16:creationId xmlns:a16="http://schemas.microsoft.com/office/drawing/2014/main" id="{E7A441A8-AD56-4120-921C-7248163E1E91}"/>
              </a:ext>
            </a:extLst>
          </p:cNvPr>
          <p:cNvSpPr/>
          <p:nvPr/>
        </p:nvSpPr>
        <p:spPr>
          <a:xfrm>
            <a:off x="1441556" y="4060961"/>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PAPVN</a:t>
            </a:r>
            <a:endParaRPr lang="ja-JP" altLang="en-US" sz="1200" kern="0" dirty="0">
              <a:solidFill>
                <a:prstClr val="white"/>
              </a:solidFill>
              <a:latin typeface="Calibri"/>
              <a:ea typeface="ＭＳ Ｐゴシック" panose="020B0600070205080204" pitchFamily="34" charset="-128"/>
            </a:endParaRPr>
          </a:p>
        </p:txBody>
      </p:sp>
      <p:sp>
        <p:nvSpPr>
          <p:cNvPr id="274" name="AutoShape 11">
            <a:extLst>
              <a:ext uri="{FF2B5EF4-FFF2-40B4-BE49-F238E27FC236}">
                <a16:creationId xmlns:a16="http://schemas.microsoft.com/office/drawing/2014/main" id="{EE7C7E5C-4424-47A5-9C19-E4425EF792FA}"/>
              </a:ext>
            </a:extLst>
          </p:cNvPr>
          <p:cNvSpPr>
            <a:spLocks noChangeArrowheads="1"/>
          </p:cNvSpPr>
          <p:nvPr/>
        </p:nvSpPr>
        <p:spPr bwMode="auto">
          <a:xfrm>
            <a:off x="2140977" y="3415379"/>
            <a:ext cx="328180" cy="934913"/>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600" dirty="0">
              <a:solidFill>
                <a:srgbClr val="FFFFFF"/>
              </a:solidFill>
              <a:latin typeface="Verdana" panose="020B0604030504040204" pitchFamily="34" charset="0"/>
              <a:ea typeface="HGPｺﾞｼｯｸE" panose="020B0900000000000000" pitchFamily="50" charset="-128"/>
            </a:endParaRPr>
          </a:p>
        </p:txBody>
      </p:sp>
      <p:sp>
        <p:nvSpPr>
          <p:cNvPr id="15" name="TextBox 14">
            <a:extLst>
              <a:ext uri="{FF2B5EF4-FFF2-40B4-BE49-F238E27FC236}">
                <a16:creationId xmlns:a16="http://schemas.microsoft.com/office/drawing/2014/main" id="{0A380861-7FC7-462F-9E71-E6CCD0A26D23}"/>
              </a:ext>
            </a:extLst>
          </p:cNvPr>
          <p:cNvSpPr txBox="1"/>
          <p:nvPr/>
        </p:nvSpPr>
        <p:spPr>
          <a:xfrm>
            <a:off x="2112004" y="3751836"/>
            <a:ext cx="327868" cy="276999"/>
          </a:xfrm>
          <a:prstGeom prst="rect">
            <a:avLst/>
          </a:prstGeom>
          <a:noFill/>
        </p:spPr>
        <p:txBody>
          <a:bodyPr wrap="square" rtlCol="0">
            <a:spAutoFit/>
          </a:bodyPr>
          <a:lstStyle/>
          <a:p>
            <a:pPr fontAlgn="base">
              <a:spcBef>
                <a:spcPct val="0"/>
              </a:spcBef>
              <a:spcAft>
                <a:spcPct val="0"/>
              </a:spcAft>
              <a:defRPr/>
            </a:pPr>
            <a:r>
              <a:rPr lang="en-US" sz="1200" dirty="0">
                <a:solidFill>
                  <a:srgbClr val="FFFFFF"/>
                </a:solidFill>
                <a:latin typeface="Arial" charset="0"/>
                <a:ea typeface="ＭＳ Ｐゴシック"/>
              </a:rPr>
              <a:t>IP</a:t>
            </a:r>
            <a:endParaRPr lang="en-US" dirty="0">
              <a:solidFill>
                <a:srgbClr val="FFFFFF"/>
              </a:solidFill>
              <a:latin typeface="Arial" charset="0"/>
              <a:ea typeface="ＭＳ Ｐゴシック"/>
            </a:endParaRPr>
          </a:p>
        </p:txBody>
      </p:sp>
      <p:sp>
        <p:nvSpPr>
          <p:cNvPr id="275" name="フローチャート : 磁気ディスク 40">
            <a:extLst>
              <a:ext uri="{FF2B5EF4-FFF2-40B4-BE49-F238E27FC236}">
                <a16:creationId xmlns:a16="http://schemas.microsoft.com/office/drawing/2014/main" id="{9DEF62CD-B9E7-48FB-ADE3-E42E1D79FEF3}"/>
              </a:ext>
            </a:extLst>
          </p:cNvPr>
          <p:cNvSpPr>
            <a:spLocks noChangeArrowheads="1"/>
          </p:cNvSpPr>
          <p:nvPr/>
        </p:nvSpPr>
        <p:spPr bwMode="auto">
          <a:xfrm>
            <a:off x="3487882" y="3968682"/>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76" name="Group 275">
            <a:extLst>
              <a:ext uri="{FF2B5EF4-FFF2-40B4-BE49-F238E27FC236}">
                <a16:creationId xmlns:a16="http://schemas.microsoft.com/office/drawing/2014/main" id="{4590C02C-D86E-497E-AA76-7DED1FE7DD3F}"/>
              </a:ext>
            </a:extLst>
          </p:cNvPr>
          <p:cNvGrpSpPr/>
          <p:nvPr/>
        </p:nvGrpSpPr>
        <p:grpSpPr>
          <a:xfrm>
            <a:off x="3435514" y="3490608"/>
            <a:ext cx="546051" cy="408944"/>
            <a:chOff x="4852049" y="1727863"/>
            <a:chExt cx="1419070" cy="1169265"/>
          </a:xfrm>
        </p:grpSpPr>
        <p:grpSp>
          <p:nvGrpSpPr>
            <p:cNvPr id="277" name="グループ化 55">
              <a:extLst>
                <a:ext uri="{FF2B5EF4-FFF2-40B4-BE49-F238E27FC236}">
                  <a16:creationId xmlns:a16="http://schemas.microsoft.com/office/drawing/2014/main" id="{7A178B9C-06A2-4056-BBC5-1FE68F614011}"/>
                </a:ext>
              </a:extLst>
            </p:cNvPr>
            <p:cNvGrpSpPr>
              <a:grpSpLocks/>
            </p:cNvGrpSpPr>
            <p:nvPr/>
          </p:nvGrpSpPr>
          <p:grpSpPr bwMode="auto">
            <a:xfrm>
              <a:off x="4852049" y="1727863"/>
              <a:ext cx="1419070" cy="1169265"/>
              <a:chOff x="1092876" y="1546802"/>
              <a:chExt cx="1123820" cy="946094"/>
            </a:xfrm>
          </p:grpSpPr>
          <p:sp>
            <p:nvSpPr>
              <p:cNvPr id="279" name="正方形/長方形 56">
                <a:extLst>
                  <a:ext uri="{FF2B5EF4-FFF2-40B4-BE49-F238E27FC236}">
                    <a16:creationId xmlns:a16="http://schemas.microsoft.com/office/drawing/2014/main" id="{502BECA3-D6E9-4D58-8943-7489A6359E9F}"/>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0" name="正方形/長方形 57">
                <a:extLst>
                  <a:ext uri="{FF2B5EF4-FFF2-40B4-BE49-F238E27FC236}">
                    <a16:creationId xmlns:a16="http://schemas.microsoft.com/office/drawing/2014/main" id="{C1A43D82-87A7-4346-8F24-53C894A68CE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81" name="正方形/長方形 58">
                <a:extLst>
                  <a:ext uri="{FF2B5EF4-FFF2-40B4-BE49-F238E27FC236}">
                    <a16:creationId xmlns:a16="http://schemas.microsoft.com/office/drawing/2014/main" id="{270C3374-362C-47CC-9ADF-D0F3A695B64D}"/>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2" name="正方形/長方形 59">
                <a:extLst>
                  <a:ext uri="{FF2B5EF4-FFF2-40B4-BE49-F238E27FC236}">
                    <a16:creationId xmlns:a16="http://schemas.microsoft.com/office/drawing/2014/main" id="{C356EA5E-CFFF-4D60-AE43-CCAC0EC0E6D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78" name="正方形/長方形 70">
              <a:extLst>
                <a:ext uri="{FF2B5EF4-FFF2-40B4-BE49-F238E27FC236}">
                  <a16:creationId xmlns:a16="http://schemas.microsoft.com/office/drawing/2014/main" id="{68725FBD-E86C-4045-B075-14D2A666AA17}"/>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sp>
        <p:nvSpPr>
          <p:cNvPr id="283" name="TextBox 282">
            <a:extLst>
              <a:ext uri="{FF2B5EF4-FFF2-40B4-BE49-F238E27FC236}">
                <a16:creationId xmlns:a16="http://schemas.microsoft.com/office/drawing/2014/main" id="{2741D4AD-C9BF-45D2-97A9-CFED892D6874}"/>
              </a:ext>
            </a:extLst>
          </p:cNvPr>
          <p:cNvSpPr txBox="1"/>
          <p:nvPr/>
        </p:nvSpPr>
        <p:spPr>
          <a:xfrm>
            <a:off x="3469561" y="3542046"/>
            <a:ext cx="607738" cy="253916"/>
          </a:xfrm>
          <a:prstGeom prst="rect">
            <a:avLst/>
          </a:prstGeom>
          <a:noFill/>
        </p:spPr>
        <p:txBody>
          <a:bodyPr wrap="square" rtlCol="0">
            <a:spAutoFit/>
          </a:bodyPr>
          <a:lstStyle/>
          <a:p>
            <a:pPr fontAlgn="base">
              <a:spcBef>
                <a:spcPct val="0"/>
              </a:spcBef>
              <a:spcAft>
                <a:spcPct val="0"/>
              </a:spcAft>
              <a:defRPr/>
            </a:pPr>
            <a:r>
              <a:rPr lang="en-US" sz="1050" dirty="0">
                <a:solidFill>
                  <a:srgbClr val="000000"/>
                </a:solidFill>
                <a:latin typeface="Arial" charset="0"/>
                <a:ea typeface="ＭＳ Ｐゴシック"/>
              </a:rPr>
              <a:t>BOM</a:t>
            </a:r>
            <a:endParaRPr lang="en-US" sz="600" dirty="0">
              <a:solidFill>
                <a:srgbClr val="000000"/>
              </a:solidFill>
              <a:latin typeface="Arial" charset="0"/>
              <a:ea typeface="ＭＳ Ｐゴシック"/>
            </a:endParaRPr>
          </a:p>
        </p:txBody>
      </p:sp>
      <p:sp>
        <p:nvSpPr>
          <p:cNvPr id="284" name="TextBox 283">
            <a:extLst>
              <a:ext uri="{FF2B5EF4-FFF2-40B4-BE49-F238E27FC236}">
                <a16:creationId xmlns:a16="http://schemas.microsoft.com/office/drawing/2014/main" id="{AD608F14-693E-45D9-A82E-9471A231780F}"/>
              </a:ext>
            </a:extLst>
          </p:cNvPr>
          <p:cNvSpPr txBox="1"/>
          <p:nvPr/>
        </p:nvSpPr>
        <p:spPr>
          <a:xfrm>
            <a:off x="4080839" y="4395963"/>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Monthly Post Diff. by </a:t>
            </a:r>
            <a:r>
              <a:rPr lang="en-US" sz="1200" dirty="0" err="1">
                <a:solidFill>
                  <a:srgbClr val="0000FF"/>
                </a:solidFill>
                <a:latin typeface="HGPGothicE" panose="020B0900000000000000" pitchFamily="34" charset="-128"/>
                <a:ea typeface="HGPGothicE" panose="020B0900000000000000" pitchFamily="34" charset="-128"/>
              </a:rPr>
              <a:t>S.loc</a:t>
            </a:r>
            <a:r>
              <a:rPr lang="en-US" sz="1200" dirty="0">
                <a:solidFill>
                  <a:srgbClr val="0000FF"/>
                </a:solidFill>
                <a:latin typeface="HGPGothicE" panose="020B0900000000000000" pitchFamily="34" charset="-128"/>
                <a:ea typeface="HGPGothicE" panose="020B0900000000000000" pitchFamily="34" charset="-128"/>
              </a:rPr>
              <a:t> </a:t>
            </a:r>
          </a:p>
        </p:txBody>
      </p:sp>
      <p:grpSp>
        <p:nvGrpSpPr>
          <p:cNvPr id="18" name="Group 17">
            <a:extLst>
              <a:ext uri="{FF2B5EF4-FFF2-40B4-BE49-F238E27FC236}">
                <a16:creationId xmlns:a16="http://schemas.microsoft.com/office/drawing/2014/main" id="{5F831BE3-405F-4BBC-A9B6-A973D6081535}"/>
              </a:ext>
            </a:extLst>
          </p:cNvPr>
          <p:cNvGrpSpPr/>
          <p:nvPr/>
        </p:nvGrpSpPr>
        <p:grpSpPr>
          <a:xfrm>
            <a:off x="5140227" y="3423435"/>
            <a:ext cx="1460027" cy="892084"/>
            <a:chOff x="3043898" y="3393350"/>
            <a:chExt cx="1777351" cy="974000"/>
          </a:xfrm>
        </p:grpSpPr>
        <p:grpSp>
          <p:nvGrpSpPr>
            <p:cNvPr id="287" name="Group 286">
              <a:extLst>
                <a:ext uri="{FF2B5EF4-FFF2-40B4-BE49-F238E27FC236}">
                  <a16:creationId xmlns:a16="http://schemas.microsoft.com/office/drawing/2014/main" id="{673CCD92-1B64-48F5-AC45-CE4CE905D9BD}"/>
                </a:ext>
              </a:extLst>
            </p:cNvPr>
            <p:cNvGrpSpPr/>
            <p:nvPr/>
          </p:nvGrpSpPr>
          <p:grpSpPr>
            <a:xfrm>
              <a:off x="3043898" y="3393350"/>
              <a:ext cx="1777351" cy="974000"/>
              <a:chOff x="4852049" y="1727863"/>
              <a:chExt cx="1419070" cy="1169265"/>
            </a:xfrm>
          </p:grpSpPr>
          <p:grpSp>
            <p:nvGrpSpPr>
              <p:cNvPr id="288" name="グループ化 55">
                <a:extLst>
                  <a:ext uri="{FF2B5EF4-FFF2-40B4-BE49-F238E27FC236}">
                    <a16:creationId xmlns:a16="http://schemas.microsoft.com/office/drawing/2014/main" id="{6E78C66E-E21D-40FD-90B1-A994A1F3C450}"/>
                  </a:ext>
                </a:extLst>
              </p:cNvPr>
              <p:cNvGrpSpPr>
                <a:grpSpLocks/>
              </p:cNvGrpSpPr>
              <p:nvPr/>
            </p:nvGrpSpPr>
            <p:grpSpPr bwMode="auto">
              <a:xfrm>
                <a:off x="4852049" y="1727863"/>
                <a:ext cx="1419070" cy="1169265"/>
                <a:chOff x="1092876" y="1546802"/>
                <a:chExt cx="1123820" cy="946094"/>
              </a:xfrm>
            </p:grpSpPr>
            <p:sp>
              <p:nvSpPr>
                <p:cNvPr id="290" name="正方形/長方形 56">
                  <a:extLst>
                    <a:ext uri="{FF2B5EF4-FFF2-40B4-BE49-F238E27FC236}">
                      <a16:creationId xmlns:a16="http://schemas.microsoft.com/office/drawing/2014/main" id="{29BED136-42D2-4833-BDF4-E758B8065071}"/>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1" name="正方形/長方形 57">
                  <a:extLst>
                    <a:ext uri="{FF2B5EF4-FFF2-40B4-BE49-F238E27FC236}">
                      <a16:creationId xmlns:a16="http://schemas.microsoft.com/office/drawing/2014/main" id="{FD77C227-64AA-4D71-A831-540FFA1B00B9}"/>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92" name="正方形/長方形 58">
                  <a:extLst>
                    <a:ext uri="{FF2B5EF4-FFF2-40B4-BE49-F238E27FC236}">
                      <a16:creationId xmlns:a16="http://schemas.microsoft.com/office/drawing/2014/main" id="{939EEF39-53DD-40D1-8288-761D5D7C17C3}"/>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3" name="正方形/長方形 59">
                  <a:extLst>
                    <a:ext uri="{FF2B5EF4-FFF2-40B4-BE49-F238E27FC236}">
                      <a16:creationId xmlns:a16="http://schemas.microsoft.com/office/drawing/2014/main" id="{053C14D5-9953-4DBA-8398-77A536AB317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89" name="正方形/長方形 70">
                <a:extLst>
                  <a:ext uri="{FF2B5EF4-FFF2-40B4-BE49-F238E27FC236}">
                    <a16:creationId xmlns:a16="http://schemas.microsoft.com/office/drawing/2014/main" id="{FB37C30A-88FD-4329-8A77-52E963B26701}"/>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17" name="Picture 16">
              <a:extLst>
                <a:ext uri="{FF2B5EF4-FFF2-40B4-BE49-F238E27FC236}">
                  <a16:creationId xmlns:a16="http://schemas.microsoft.com/office/drawing/2014/main" id="{7B5F2B1B-9031-4088-8382-63C4AC3EA3A2}"/>
                </a:ext>
              </a:extLst>
            </p:cNvPr>
            <p:cNvPicPr>
              <a:picLocks noChangeAspect="1"/>
            </p:cNvPicPr>
            <p:nvPr/>
          </p:nvPicPr>
          <p:blipFill>
            <a:blip r:embed="rId21"/>
            <a:stretch>
              <a:fillRect/>
            </a:stretch>
          </p:blipFill>
          <p:spPr>
            <a:xfrm>
              <a:off x="3130120" y="3491397"/>
              <a:ext cx="1670479" cy="599728"/>
            </a:xfrm>
            <a:prstGeom prst="rect">
              <a:avLst/>
            </a:prstGeom>
          </p:spPr>
        </p:pic>
      </p:grpSp>
      <p:sp>
        <p:nvSpPr>
          <p:cNvPr id="19" name="Rectangle 18">
            <a:extLst>
              <a:ext uri="{FF2B5EF4-FFF2-40B4-BE49-F238E27FC236}">
                <a16:creationId xmlns:a16="http://schemas.microsoft.com/office/drawing/2014/main" id="{B7D05426-6E60-4C8C-B21D-16772684187A}"/>
              </a:ext>
            </a:extLst>
          </p:cNvPr>
          <p:cNvSpPr/>
          <p:nvPr/>
        </p:nvSpPr>
        <p:spPr>
          <a:xfrm>
            <a:off x="4063217" y="3444279"/>
            <a:ext cx="1114694" cy="954107"/>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Post Diff. by </a:t>
            </a:r>
            <a:r>
              <a:rPr lang="en-GB" sz="1400" b="1" dirty="0">
                <a:solidFill>
                  <a:srgbClr val="000000"/>
                </a:solidFill>
                <a:latin typeface="HGPGothicE" panose="020B0900000000000000" pitchFamily="34" charset="-128"/>
                <a:ea typeface="HGPGothicE" panose="020B0900000000000000" pitchFamily="34" charset="-128"/>
              </a:rPr>
              <a:t>group</a:t>
            </a:r>
            <a:r>
              <a:rPr lang="en-GB" sz="1400" dirty="0">
                <a:solidFill>
                  <a:srgbClr val="000000"/>
                </a:solidFill>
                <a:latin typeface="HGPGothicE" panose="020B0900000000000000" pitchFamily="34" charset="-128"/>
                <a:ea typeface="HGPGothicE" panose="020B0900000000000000" pitchFamily="34" charset="-128"/>
              </a:rPr>
              <a:t> (instead of PI)</a:t>
            </a:r>
            <a:endParaRPr lang="en-US" sz="1400" dirty="0">
              <a:solidFill>
                <a:srgbClr val="000000"/>
              </a:solidFill>
              <a:latin typeface="HGPGothicE" panose="020B0900000000000000" pitchFamily="34" charset="-128"/>
              <a:ea typeface="HGPGothicE" panose="020B0900000000000000" pitchFamily="34" charset="-128"/>
            </a:endParaRPr>
          </a:p>
        </p:txBody>
      </p:sp>
      <p:sp>
        <p:nvSpPr>
          <p:cNvPr id="294" name="TextBox 293">
            <a:extLst>
              <a:ext uri="{FF2B5EF4-FFF2-40B4-BE49-F238E27FC236}">
                <a16:creationId xmlns:a16="http://schemas.microsoft.com/office/drawing/2014/main" id="{110BCF3E-AF7E-49C3-A563-D6A5DB79DA4D}"/>
              </a:ext>
            </a:extLst>
          </p:cNvPr>
          <p:cNvSpPr txBox="1"/>
          <p:nvPr/>
        </p:nvSpPr>
        <p:spPr>
          <a:xfrm>
            <a:off x="6797155" y="4390391"/>
            <a:ext cx="2057443"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HR System Data Utilization</a:t>
            </a:r>
          </a:p>
        </p:txBody>
      </p:sp>
      <p:sp>
        <p:nvSpPr>
          <p:cNvPr id="295" name="TextBox 294">
            <a:extLst>
              <a:ext uri="{FF2B5EF4-FFF2-40B4-BE49-F238E27FC236}">
                <a16:creationId xmlns:a16="http://schemas.microsoft.com/office/drawing/2014/main" id="{22A423CC-D804-4837-9482-41FBA30C87AD}"/>
              </a:ext>
            </a:extLst>
          </p:cNvPr>
          <p:cNvSpPr txBox="1"/>
          <p:nvPr/>
        </p:nvSpPr>
        <p:spPr>
          <a:xfrm>
            <a:off x="8919894" y="4390391"/>
            <a:ext cx="1926080"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Stationary Control System</a:t>
            </a:r>
          </a:p>
        </p:txBody>
      </p:sp>
      <p:pic>
        <p:nvPicPr>
          <p:cNvPr id="296" name="Picture 295" descr="C:\Program Files\Microsoft Office\MEDIA\CAGCAT10\j0195384.wmf">
            <a:extLst>
              <a:ext uri="{FF2B5EF4-FFF2-40B4-BE49-F238E27FC236}">
                <a16:creationId xmlns:a16="http://schemas.microsoft.com/office/drawing/2014/main" id="{4B8714A7-9E91-4DA6-B9A5-88BCA4371D7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a:xfrm>
            <a:off x="10348616" y="3502420"/>
            <a:ext cx="475518" cy="3804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08A8ED6-8B6A-484F-B5CB-F7EEF11E009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r="54875" b="38692"/>
          <a:stretch/>
        </p:blipFill>
        <p:spPr>
          <a:xfrm>
            <a:off x="8986846" y="3398143"/>
            <a:ext cx="1329988" cy="954128"/>
          </a:xfrm>
          <a:prstGeom prst="rect">
            <a:avLst/>
          </a:prstGeom>
        </p:spPr>
      </p:pic>
      <p:sp>
        <p:nvSpPr>
          <p:cNvPr id="297" name="フローチャート : 磁気ディスク 40">
            <a:extLst>
              <a:ext uri="{FF2B5EF4-FFF2-40B4-BE49-F238E27FC236}">
                <a16:creationId xmlns:a16="http://schemas.microsoft.com/office/drawing/2014/main" id="{4C404BA2-3200-425A-84BB-82CB4B7E8C29}"/>
              </a:ext>
            </a:extLst>
          </p:cNvPr>
          <p:cNvSpPr>
            <a:spLocks noChangeArrowheads="1"/>
          </p:cNvSpPr>
          <p:nvPr/>
        </p:nvSpPr>
        <p:spPr bwMode="auto">
          <a:xfrm>
            <a:off x="10384285" y="3975011"/>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3" name="Group 22">
            <a:extLst>
              <a:ext uri="{FF2B5EF4-FFF2-40B4-BE49-F238E27FC236}">
                <a16:creationId xmlns:a16="http://schemas.microsoft.com/office/drawing/2014/main" id="{7B02E34C-E9B4-4FBC-BCDD-4E2C503CB33F}"/>
              </a:ext>
            </a:extLst>
          </p:cNvPr>
          <p:cNvGrpSpPr/>
          <p:nvPr/>
        </p:nvGrpSpPr>
        <p:grpSpPr>
          <a:xfrm>
            <a:off x="7435853" y="3426962"/>
            <a:ext cx="1321548" cy="892084"/>
            <a:chOff x="3410573" y="5428756"/>
            <a:chExt cx="1485676" cy="892084"/>
          </a:xfrm>
        </p:grpSpPr>
        <p:grpSp>
          <p:nvGrpSpPr>
            <p:cNvPr id="299" name="Group 298">
              <a:extLst>
                <a:ext uri="{FF2B5EF4-FFF2-40B4-BE49-F238E27FC236}">
                  <a16:creationId xmlns:a16="http://schemas.microsoft.com/office/drawing/2014/main" id="{A0374D6E-31D9-4A04-8B35-6D706E3653BC}"/>
                </a:ext>
              </a:extLst>
            </p:cNvPr>
            <p:cNvGrpSpPr/>
            <p:nvPr/>
          </p:nvGrpSpPr>
          <p:grpSpPr>
            <a:xfrm>
              <a:off x="3410573" y="5428756"/>
              <a:ext cx="1485676" cy="892084"/>
              <a:chOff x="4852049" y="1727863"/>
              <a:chExt cx="1419070" cy="1169265"/>
            </a:xfrm>
          </p:grpSpPr>
          <p:grpSp>
            <p:nvGrpSpPr>
              <p:cNvPr id="301" name="グループ化 55">
                <a:extLst>
                  <a:ext uri="{FF2B5EF4-FFF2-40B4-BE49-F238E27FC236}">
                    <a16:creationId xmlns:a16="http://schemas.microsoft.com/office/drawing/2014/main" id="{84BF1BAA-7D3E-42D0-87DB-262401896B10}"/>
                  </a:ext>
                </a:extLst>
              </p:cNvPr>
              <p:cNvGrpSpPr>
                <a:grpSpLocks/>
              </p:cNvGrpSpPr>
              <p:nvPr/>
            </p:nvGrpSpPr>
            <p:grpSpPr bwMode="auto">
              <a:xfrm>
                <a:off x="4852049" y="1727863"/>
                <a:ext cx="1419070" cy="1169265"/>
                <a:chOff x="1092876" y="1546802"/>
                <a:chExt cx="1123820" cy="946094"/>
              </a:xfrm>
            </p:grpSpPr>
            <p:sp>
              <p:nvSpPr>
                <p:cNvPr id="303" name="正方形/長方形 56">
                  <a:extLst>
                    <a:ext uri="{FF2B5EF4-FFF2-40B4-BE49-F238E27FC236}">
                      <a16:creationId xmlns:a16="http://schemas.microsoft.com/office/drawing/2014/main" id="{A08A9B79-CACD-47B3-83E1-436E9AE2452E}"/>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4" name="正方形/長方形 57">
                  <a:extLst>
                    <a:ext uri="{FF2B5EF4-FFF2-40B4-BE49-F238E27FC236}">
                      <a16:creationId xmlns:a16="http://schemas.microsoft.com/office/drawing/2014/main" id="{63E6DA02-5DD1-4FBD-BF68-4838BB174DD1}"/>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305" name="正方形/長方形 58">
                  <a:extLst>
                    <a:ext uri="{FF2B5EF4-FFF2-40B4-BE49-F238E27FC236}">
                      <a16:creationId xmlns:a16="http://schemas.microsoft.com/office/drawing/2014/main" id="{2183C360-3CD3-4333-A6F1-2D9E1716C0EA}"/>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6" name="正方形/長方形 59">
                  <a:extLst>
                    <a:ext uri="{FF2B5EF4-FFF2-40B4-BE49-F238E27FC236}">
                      <a16:creationId xmlns:a16="http://schemas.microsoft.com/office/drawing/2014/main" id="{79531BA9-EB4A-4D44-AF8E-8AAAEF09DD80}"/>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302" name="正方形/長方形 70">
                <a:extLst>
                  <a:ext uri="{FF2B5EF4-FFF2-40B4-BE49-F238E27FC236}">
                    <a16:creationId xmlns:a16="http://schemas.microsoft.com/office/drawing/2014/main" id="{A7901A65-C0F4-438E-B229-34CF159E9F1B}"/>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22" name="Picture 21">
              <a:extLst>
                <a:ext uri="{FF2B5EF4-FFF2-40B4-BE49-F238E27FC236}">
                  <a16:creationId xmlns:a16="http://schemas.microsoft.com/office/drawing/2014/main" id="{9CDD34D9-3B66-473A-B2AC-6722B4C088B9}"/>
                </a:ext>
              </a:extLst>
            </p:cNvPr>
            <p:cNvPicPr>
              <a:picLocks noChangeAspect="1"/>
            </p:cNvPicPr>
            <p:nvPr/>
          </p:nvPicPr>
          <p:blipFill rotWithShape="1">
            <a:blip r:embed="rId24"/>
            <a:srcRect l="5614" t="20236" r="8519" b="3074"/>
            <a:stretch/>
          </p:blipFill>
          <p:spPr>
            <a:xfrm>
              <a:off x="3503207" y="5515901"/>
              <a:ext cx="1309921" cy="497240"/>
            </a:xfrm>
            <a:prstGeom prst="rect">
              <a:avLst/>
            </a:prstGeom>
          </p:spPr>
        </p:pic>
      </p:grpSp>
      <p:sp>
        <p:nvSpPr>
          <p:cNvPr id="307" name="Rectangle 306">
            <a:extLst>
              <a:ext uri="{FF2B5EF4-FFF2-40B4-BE49-F238E27FC236}">
                <a16:creationId xmlns:a16="http://schemas.microsoft.com/office/drawing/2014/main" id="{3DF6AD03-5B5E-4D79-962F-D021665BF22A}"/>
              </a:ext>
            </a:extLst>
          </p:cNvPr>
          <p:cNvSpPr/>
          <p:nvPr/>
        </p:nvSpPr>
        <p:spPr>
          <a:xfrm>
            <a:off x="6805544" y="3418498"/>
            <a:ext cx="712708" cy="707886"/>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Prod.</a:t>
            </a:r>
          </a:p>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Line</a:t>
            </a:r>
          </a:p>
          <a:p>
            <a:pPr fontAlgn="base">
              <a:spcBef>
                <a:spcPct val="0"/>
              </a:spcBef>
              <a:spcAft>
                <a:spcPct val="0"/>
              </a:spcAft>
              <a:defRPr/>
            </a:pPr>
            <a:r>
              <a:rPr lang="en-GB" sz="1200" b="1" dirty="0" err="1">
                <a:solidFill>
                  <a:srgbClr val="000000"/>
                </a:solidFill>
                <a:latin typeface="HGPGothicE" panose="020B0900000000000000" pitchFamily="34" charset="-128"/>
                <a:ea typeface="HGPGothicE" panose="020B0900000000000000" pitchFamily="34" charset="-128"/>
              </a:rPr>
              <a:t>Mng</a:t>
            </a:r>
            <a:r>
              <a:rPr lang="en-GB" sz="1200" b="1" dirty="0">
                <a:solidFill>
                  <a:srgbClr val="000000"/>
                </a:solidFill>
                <a:latin typeface="HGPGothicE" panose="020B0900000000000000" pitchFamily="34" charset="-128"/>
                <a:ea typeface="HGPGothicE" panose="020B0900000000000000" pitchFamily="34" charset="-128"/>
              </a:rPr>
              <a:t>.</a:t>
            </a:r>
            <a:endParaRPr lang="en-US" sz="1400" b="1" dirty="0">
              <a:solidFill>
                <a:srgbClr val="000000"/>
              </a:solidFill>
              <a:latin typeface="HGPGothicE" panose="020B0900000000000000" pitchFamily="34" charset="-128"/>
              <a:ea typeface="HGPGothicE" panose="020B0900000000000000" pitchFamily="34" charset="-128"/>
            </a:endParaRPr>
          </a:p>
        </p:txBody>
      </p:sp>
      <p:sp>
        <p:nvSpPr>
          <p:cNvPr id="309" name="Rectangle 308">
            <a:extLst>
              <a:ext uri="{FF2B5EF4-FFF2-40B4-BE49-F238E27FC236}">
                <a16:creationId xmlns:a16="http://schemas.microsoft.com/office/drawing/2014/main" id="{22B87C07-DC6D-40BE-89DE-3AF6F7CA854B}"/>
              </a:ext>
            </a:extLst>
          </p:cNvPr>
          <p:cNvSpPr/>
          <p:nvPr/>
        </p:nvSpPr>
        <p:spPr bwMode="auto">
          <a:xfrm>
            <a:off x="1371850" y="3368704"/>
            <a:ext cx="2655221" cy="131386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5" name="Picture 24">
            <a:extLst>
              <a:ext uri="{FF2B5EF4-FFF2-40B4-BE49-F238E27FC236}">
                <a16:creationId xmlns:a16="http://schemas.microsoft.com/office/drawing/2014/main" id="{A2E37ABD-0882-4B55-985D-2BA44055261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06744" y="5241602"/>
            <a:ext cx="2264081" cy="1511545"/>
          </a:xfrm>
          <a:prstGeom prst="rect">
            <a:avLst/>
          </a:prstGeom>
        </p:spPr>
      </p:pic>
      <p:pic>
        <p:nvPicPr>
          <p:cNvPr id="27" name="Picture 26">
            <a:extLst>
              <a:ext uri="{FF2B5EF4-FFF2-40B4-BE49-F238E27FC236}">
                <a16:creationId xmlns:a16="http://schemas.microsoft.com/office/drawing/2014/main" id="{C1CF03C9-E02B-4261-8138-5D0454B2C280}"/>
              </a:ext>
            </a:extLst>
          </p:cNvPr>
          <p:cNvPicPr>
            <a:picLocks noChangeAspect="1"/>
          </p:cNvPicPr>
          <p:nvPr/>
        </p:nvPicPr>
        <p:blipFill rotWithShape="1">
          <a:blip r:embed="rId26">
            <a:extLst>
              <a:ext uri="{28A0092B-C50C-407E-A947-70E740481C1C}">
                <a14:useLocalDpi xmlns:a14="http://schemas.microsoft.com/office/drawing/2010/main" val="0"/>
              </a:ext>
            </a:extLst>
          </a:blip>
          <a:srcRect l="8256" t="15731" r="8366" b="10848"/>
          <a:stretch/>
        </p:blipFill>
        <p:spPr>
          <a:xfrm>
            <a:off x="3670825" y="5241602"/>
            <a:ext cx="2480485" cy="1511545"/>
          </a:xfrm>
          <a:prstGeom prst="rect">
            <a:avLst/>
          </a:prstGeom>
        </p:spPr>
      </p:pic>
      <p:pic>
        <p:nvPicPr>
          <p:cNvPr id="29" name="Picture 28">
            <a:extLst>
              <a:ext uri="{FF2B5EF4-FFF2-40B4-BE49-F238E27FC236}">
                <a16:creationId xmlns:a16="http://schemas.microsoft.com/office/drawing/2014/main" id="{F164DB93-0907-46B4-B3CF-6A3735FBF8F2}"/>
              </a:ext>
            </a:extLst>
          </p:cNvPr>
          <p:cNvPicPr>
            <a:picLocks noChangeAspect="1"/>
          </p:cNvPicPr>
          <p:nvPr/>
        </p:nvPicPr>
        <p:blipFill rotWithShape="1">
          <a:blip r:embed="rId27">
            <a:extLst>
              <a:ext uri="{28A0092B-C50C-407E-A947-70E740481C1C}">
                <a14:useLocalDpi xmlns:a14="http://schemas.microsoft.com/office/drawing/2010/main" val="0"/>
              </a:ext>
            </a:extLst>
          </a:blip>
          <a:srcRect l="8227" t="10631" r="12744" b="20320"/>
          <a:stretch/>
        </p:blipFill>
        <p:spPr>
          <a:xfrm>
            <a:off x="8302824" y="5241602"/>
            <a:ext cx="2442924" cy="1511545"/>
          </a:xfrm>
          <a:prstGeom prst="rect">
            <a:avLst/>
          </a:prstGeom>
        </p:spPr>
      </p:pic>
      <p:pic>
        <p:nvPicPr>
          <p:cNvPr id="35" name="Picture 34">
            <a:extLst>
              <a:ext uri="{FF2B5EF4-FFF2-40B4-BE49-F238E27FC236}">
                <a16:creationId xmlns:a16="http://schemas.microsoft.com/office/drawing/2014/main" id="{41AFB3D0-475C-413F-8906-48C7D520FA1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59698" y="5241602"/>
            <a:ext cx="2122824" cy="1511545"/>
          </a:xfrm>
          <a:prstGeom prst="rect">
            <a:avLst/>
          </a:prstGeom>
        </p:spPr>
      </p:pic>
      <p:sp>
        <p:nvSpPr>
          <p:cNvPr id="223" name="Rectangle 7">
            <a:extLst>
              <a:ext uri="{FF2B5EF4-FFF2-40B4-BE49-F238E27FC236}">
                <a16:creationId xmlns:a16="http://schemas.microsoft.com/office/drawing/2014/main" id="{DF6E3C13-2D2C-4882-BF01-E72498D82FD8}"/>
              </a:ext>
            </a:extLst>
          </p:cNvPr>
          <p:cNvSpPr>
            <a:spLocks noChangeArrowheads="1"/>
          </p:cNvSpPr>
          <p:nvPr/>
        </p:nvSpPr>
        <p:spPr bwMode="auto">
          <a:xfrm>
            <a:off x="10074276" y="179389"/>
            <a:ext cx="779463" cy="331787"/>
          </a:xfrm>
          <a:prstGeom prst="rect">
            <a:avLst/>
          </a:prstGeom>
          <a:noFill/>
          <a:ln w="28575">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defRPr/>
            </a:pPr>
            <a:fld id="{9E6498EF-2C01-4602-B071-44C4674CC2A0}" type="slidenum">
              <a:rPr lang="ja-JP" altLang="en-US" sz="1600" b="0">
                <a:solidFill>
                  <a:srgbClr val="FFFFFF"/>
                </a:solidFill>
                <a:latin typeface="Meiryo UI" panose="020B0604030504040204" pitchFamily="34" charset="-128"/>
                <a:ea typeface="Meiryo UI" panose="020B0604030504040204" pitchFamily="34" charset="-128"/>
                <a:cs typeface="Meiryo UI" panose="020B0604030504040204" pitchFamily="34" charset="-128"/>
              </a:rPr>
              <a:pPr algn="ctr" fontAlgn="base">
                <a:spcBef>
                  <a:spcPct val="0"/>
                </a:spcBef>
                <a:spcAft>
                  <a:spcPct val="0"/>
                </a:spcAft>
                <a:defRPr/>
              </a:pPr>
              <a:t>11</a:t>
            </a:fld>
            <a:r>
              <a:rPr lang="en-US" altLang="ja-JP" sz="1200" b="0" dirty="0">
                <a:solidFill>
                  <a:srgbClr val="FFFFFF"/>
                </a:solidFill>
                <a:latin typeface="Meiryo UI" panose="020B0604030504040204" pitchFamily="34" charset="-128"/>
                <a:ea typeface="Meiryo UI" panose="020B0604030504040204" pitchFamily="34" charset="-128"/>
                <a:cs typeface="Meiryo UI" panose="020B0604030504040204" pitchFamily="34" charset="-128"/>
              </a:rPr>
              <a:t>/17</a:t>
            </a:r>
          </a:p>
        </p:txBody>
      </p:sp>
      <p:sp>
        <p:nvSpPr>
          <p:cNvPr id="224" name="Rectangle 223">
            <a:extLst>
              <a:ext uri="{FF2B5EF4-FFF2-40B4-BE49-F238E27FC236}">
                <a16:creationId xmlns:a16="http://schemas.microsoft.com/office/drawing/2014/main" id="{D5F9B7E3-17A2-40EC-8009-56B3174832D7}"/>
              </a:ext>
            </a:extLst>
          </p:cNvPr>
          <p:cNvSpPr/>
          <p:nvPr/>
        </p:nvSpPr>
        <p:spPr>
          <a:xfrm>
            <a:off x="1357692" y="107837"/>
            <a:ext cx="1722266" cy="369332"/>
          </a:xfrm>
          <a:prstGeom prst="rect">
            <a:avLst/>
          </a:prstGeom>
        </p:spPr>
        <p:txBody>
          <a:bodyPr wrap="none">
            <a:spAutoFit/>
          </a:bodyPr>
          <a:lstStyle/>
          <a:p>
            <a:r>
              <a:rPr lang="en-US" altLang="en-US" dirty="0">
                <a:solidFill>
                  <a:schemeClr val="bg1"/>
                </a:solidFill>
                <a:latin typeface="Arial" pitchFamily="34" charset="0"/>
                <a:cs typeface="Arial" pitchFamily="34" charset="0"/>
                <a:sym typeface="Wingdings 3"/>
              </a:rPr>
              <a:t></a:t>
            </a:r>
            <a:r>
              <a:rPr kumimoji="1" lang="en-US" altLang="ja-JP"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289.4</a:t>
            </a:r>
            <a:r>
              <a:rPr kumimoji="1" lang="en-US" altLang="ja-JP" sz="1600"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KUSD</a:t>
            </a:r>
          </a:p>
        </p:txBody>
      </p:sp>
    </p:spTree>
    <p:extLst>
      <p:ext uri="{BB962C8B-B14F-4D97-AF65-F5344CB8AC3E}">
        <p14:creationId xmlns:p14="http://schemas.microsoft.com/office/powerpoint/2010/main" val="292006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82EB414-137B-4C09-B766-9F28CA52E654}"/>
              </a:ext>
            </a:extLst>
          </p:cNvPr>
          <p:cNvSpPr/>
          <p:nvPr/>
        </p:nvSpPr>
        <p:spPr>
          <a:xfrm>
            <a:off x="2335301" y="0"/>
            <a:ext cx="8853400" cy="41716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000" b="1" dirty="0">
                <a:latin typeface="Meiryo" panose="020B0604030504040204" pitchFamily="34" charset="-128"/>
                <a:ea typeface="Meiryo" panose="020B0604030504040204" pitchFamily="34" charset="-128"/>
              </a:rPr>
              <a:t>OQC Quality Report</a:t>
            </a:r>
          </a:p>
        </p:txBody>
      </p:sp>
      <p:sp>
        <p:nvSpPr>
          <p:cNvPr id="54" name="角丸四角形 77">
            <a:extLst>
              <a:ext uri="{FF2B5EF4-FFF2-40B4-BE49-F238E27FC236}">
                <a16:creationId xmlns:a16="http://schemas.microsoft.com/office/drawing/2014/main" id="{A2B447E4-F42A-A8CD-83B4-BCDD0E89AC27}"/>
              </a:ext>
            </a:extLst>
          </p:cNvPr>
          <p:cNvSpPr/>
          <p:nvPr/>
        </p:nvSpPr>
        <p:spPr>
          <a:xfrm>
            <a:off x="47066" y="473348"/>
            <a:ext cx="12039599" cy="309943"/>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a:defRPr/>
            </a:pPr>
            <a:r>
              <a:rPr lang="vi-VN" altLang="ja-JP" sz="1400" b="1" dirty="0">
                <a:solidFill>
                  <a:prstClr val="white"/>
                </a:solidFill>
                <a:effectLst>
                  <a:glow rad="127000">
                    <a:prstClr val="black"/>
                  </a:glow>
                </a:effectLst>
                <a:ea typeface="Tahoma" panose="020B0604030504040204" pitchFamily="34" charset="0"/>
                <a:cs typeface="Tahoma" panose="020B0604030504040204" pitchFamily="34" charset="0"/>
              </a:rPr>
              <a:t>A. </a:t>
            </a: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PEAC Market Claim – Summary Apr~Oct.24</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sp>
        <p:nvSpPr>
          <p:cNvPr id="55" name="角丸四角形 77">
            <a:extLst>
              <a:ext uri="{FF2B5EF4-FFF2-40B4-BE49-F238E27FC236}">
                <a16:creationId xmlns:a16="http://schemas.microsoft.com/office/drawing/2014/main" id="{DFFD1BC1-5A8F-8182-179C-CE98949CF87B}"/>
              </a:ext>
            </a:extLst>
          </p:cNvPr>
          <p:cNvSpPr/>
          <p:nvPr/>
        </p:nvSpPr>
        <p:spPr>
          <a:xfrm>
            <a:off x="36962" y="2285935"/>
            <a:ext cx="12084787" cy="317896"/>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Market Topic Issue in Oct.24</a:t>
            </a:r>
          </a:p>
        </p:txBody>
      </p:sp>
      <p:sp>
        <p:nvSpPr>
          <p:cNvPr id="61" name="Arrow: Right 60">
            <a:extLst>
              <a:ext uri="{FF2B5EF4-FFF2-40B4-BE49-F238E27FC236}">
                <a16:creationId xmlns:a16="http://schemas.microsoft.com/office/drawing/2014/main" id="{5D01F5D0-8724-9EC6-494B-D55CCE6605FE}"/>
              </a:ext>
            </a:extLst>
          </p:cNvPr>
          <p:cNvSpPr/>
          <p:nvPr/>
        </p:nvSpPr>
        <p:spPr>
          <a:xfrm>
            <a:off x="6378201" y="1148443"/>
            <a:ext cx="276080" cy="547112"/>
          </a:xfrm>
          <a:prstGeom prst="rightArrow">
            <a:avLst/>
          </a:prstGeom>
          <a:solidFill>
            <a:srgbClr val="4BACC6">
              <a:lumMod val="75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3" name="Table 62">
            <a:extLst>
              <a:ext uri="{FF2B5EF4-FFF2-40B4-BE49-F238E27FC236}">
                <a16:creationId xmlns:a16="http://schemas.microsoft.com/office/drawing/2014/main" id="{4F2F42F4-802D-4D46-C213-DA523A083B74}"/>
              </a:ext>
            </a:extLst>
          </p:cNvPr>
          <p:cNvGraphicFramePr>
            <a:graphicFrameLocks noGrp="1"/>
          </p:cNvGraphicFramePr>
          <p:nvPr>
            <p:extLst/>
          </p:nvPr>
        </p:nvGraphicFramePr>
        <p:xfrm>
          <a:off x="72048" y="2601741"/>
          <a:ext cx="12014617" cy="4224124"/>
        </p:xfrm>
        <a:graphic>
          <a:graphicData uri="http://schemas.openxmlformats.org/drawingml/2006/table">
            <a:tbl>
              <a:tblPr/>
              <a:tblGrid>
                <a:gridCol w="2891309">
                  <a:extLst>
                    <a:ext uri="{9D8B030D-6E8A-4147-A177-3AD203B41FA5}">
                      <a16:colId xmlns:a16="http://schemas.microsoft.com/office/drawing/2014/main" val="20001"/>
                    </a:ext>
                  </a:extLst>
                </a:gridCol>
                <a:gridCol w="4074752">
                  <a:extLst>
                    <a:ext uri="{9D8B030D-6E8A-4147-A177-3AD203B41FA5}">
                      <a16:colId xmlns:a16="http://schemas.microsoft.com/office/drawing/2014/main" val="20002"/>
                    </a:ext>
                  </a:extLst>
                </a:gridCol>
                <a:gridCol w="5048556">
                  <a:extLst>
                    <a:ext uri="{9D8B030D-6E8A-4147-A177-3AD203B41FA5}">
                      <a16:colId xmlns:a16="http://schemas.microsoft.com/office/drawing/2014/main" val="20003"/>
                    </a:ext>
                  </a:extLst>
                </a:gridCol>
              </a:tblGrid>
              <a:tr h="298939">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                     Problem </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Main cause</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Action &amp; Countermeasure</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extLst>
                  <a:ext uri="{0D108BD9-81ED-4DB2-BD59-A6C34878D82A}">
                    <a16:rowId xmlns:a16="http://schemas.microsoft.com/office/drawing/2014/main" val="10000"/>
                  </a:ext>
                </a:extLst>
              </a:tr>
              <a:tr h="2122967">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 : </a:t>
                      </a:r>
                      <a:r>
                        <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Product cannot power on (1</a:t>
                      </a:r>
                      <a:r>
                        <a:rPr kumimoji="0" lang="en-US" altLang="en-US" sz="1100" b="0" i="0" u="none" strike="noStrike" cap="none" normalizeH="0" baseline="3000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st</a:t>
                      </a:r>
                      <a:r>
                        <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 time using at customer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WX-SZ200              </a:t>
                      </a: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serial :  WK0004 &amp; XB0064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endPar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vi-VN" altLang="ja-JP" sz="1100" b="1" u="sng" dirty="0">
                          <a:solidFill>
                            <a:prstClr val="black"/>
                          </a:solidFill>
                          <a:latin typeface="Meiryo UI "/>
                          <a:ea typeface="Meiryo UI" panose="020B0604030504040204" pitchFamily="34" charset="-128"/>
                          <a:cs typeface="Arial" panose="020B0604020202020204" pitchFamily="34" charset="0"/>
                        </a:rPr>
                        <a:t>PSNV History</a:t>
                      </a:r>
                      <a:r>
                        <a:rPr lang="vi-VN" altLang="ja-JP" sz="1100" b="1" dirty="0">
                          <a:solidFill>
                            <a:prstClr val="black"/>
                          </a:solidFill>
                          <a:latin typeface="Meiryo UI "/>
                          <a:ea typeface="Meiryo UI" panose="020B0604030504040204" pitchFamily="34" charset="-128"/>
                          <a:cs typeface="Arial" panose="020B0604020202020204" pitchFamily="34" charset="0"/>
                        </a:rPr>
                        <a:t> :</a:t>
                      </a:r>
                      <a:endParaRPr kumimoji="1" lang="en-US" altLang="ja-JP" sz="1100" b="1"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vi-VN" altLang="en-US" sz="1100" dirty="0">
                          <a:solidFill>
                            <a:prstClr val="black"/>
                          </a:solidFill>
                          <a:latin typeface="Meiryo UI "/>
                          <a:ea typeface="Meiryo UI" panose="020B0604030504040204" pitchFamily="34" charset="-128"/>
                          <a:cs typeface="Arial" panose="020B0604020202020204" pitchFamily="34" charset="0"/>
                        </a:rPr>
                        <a:t>Production date: </a:t>
                      </a:r>
                      <a:r>
                        <a:rPr lang="en-US" altLang="en-US" sz="1100" dirty="0">
                          <a:solidFill>
                            <a:prstClr val="black"/>
                          </a:solidFill>
                          <a:latin typeface="Meiryo UI "/>
                          <a:ea typeface="Meiryo UI" panose="020B0604030504040204" pitchFamily="34" charset="-128"/>
                          <a:cs typeface="Arial" panose="020B0604020202020204" pitchFamily="34" charset="0"/>
                        </a:rPr>
                        <a:t>Nov</a:t>
                      </a:r>
                      <a:r>
                        <a:rPr lang="vi-VN" altLang="en-US" sz="1100" dirty="0">
                          <a:solidFill>
                            <a:prstClr val="black"/>
                          </a:solidFill>
                          <a:latin typeface="Meiryo UI "/>
                          <a:ea typeface="Meiryo UI" panose="020B0604030504040204" pitchFamily="34" charset="-128"/>
                          <a:cs typeface="Arial" panose="020B0604020202020204" pitchFamily="34" charset="0"/>
                        </a:rPr>
                        <a:t>-23</a:t>
                      </a:r>
                      <a:r>
                        <a:rPr lang="en-US" altLang="en-US" sz="1100" dirty="0">
                          <a:solidFill>
                            <a:prstClr val="black"/>
                          </a:solidFill>
                          <a:latin typeface="Meiryo UI "/>
                          <a:ea typeface="Meiryo UI" panose="020B0604030504040204" pitchFamily="34" charset="-128"/>
                          <a:cs typeface="Arial" panose="020B0604020202020204" pitchFamily="34" charset="0"/>
                        </a:rPr>
                        <a:t> &amp; Feb-24</a:t>
                      </a:r>
                      <a:endParaRPr kumimoji="1" lang="en-US" altLang="en-US"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rPr>
                        <a:t>4M change/Rework/</a:t>
                      </a:r>
                      <a:r>
                        <a:rPr kumimoji="1" lang="vi-VN" altLang="ja-JP"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rPr>
                        <a:t>Repair :  No</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dirty="0">
                          <a:solidFill>
                            <a:schemeClr val="tx1"/>
                          </a:solidFill>
                          <a:latin typeface="Meiryo UI" panose="020B0604030504040204" pitchFamily="34" charset="-128"/>
                          <a:ea typeface="Meiryo UI" panose="020B0604030504040204" pitchFamily="34" charset="-128"/>
                        </a:rPr>
                        <a:t>Root Cause</a:t>
                      </a:r>
                      <a:r>
                        <a:rPr lang="en-US" sz="1100" dirty="0">
                          <a:solidFill>
                            <a:schemeClr val="tx1"/>
                          </a:solidFill>
                          <a:latin typeface="Meiryo UI" panose="020B0604030504040204" pitchFamily="34" charset="-128"/>
                          <a:ea typeface="Meiryo UI" panose="020B0604030504040204" pitchFamily="34" charset="-128"/>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solidFill>
                            <a:schemeClr val="tx1"/>
                          </a:solidFill>
                          <a:latin typeface="Meiryo UI" panose="020B0604030504040204" pitchFamily="34" charset="-128"/>
                          <a:ea typeface="Meiryo UI" panose="020B0604030504040204" pitchFamily="34" charset="-128"/>
                        </a:rPr>
                        <a:t>AC adaptor ( PGLV1018XA/J1 (ATL Technology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dirty="0">
                          <a:solidFill>
                            <a:schemeClr val="tx1"/>
                          </a:solidFill>
                          <a:latin typeface="Meiryo UI" panose="020B0604030504040204" pitchFamily="34" charset="-128"/>
                          <a:ea typeface="Meiryo UI" panose="020B0604030504040204" pitchFamily="34" charset="-128"/>
                        </a:rPr>
                        <a:t>Pass cause</a:t>
                      </a:r>
                      <a:r>
                        <a:rPr lang="en-US" sz="1100" dirty="0">
                          <a:solidFill>
                            <a:schemeClr val="tx1"/>
                          </a:solidFill>
                          <a:latin typeface="Meiryo UI" panose="020B0604030504040204" pitchFamily="34" charset="-128"/>
                          <a:ea typeface="Meiryo UI" panose="020B0604030504040204" pitchFamily="34" charset="-128"/>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solidFill>
                            <a:schemeClr val="tx1"/>
                          </a:solidFill>
                          <a:latin typeface="Meiryo UI" panose="020B0604030504040204" pitchFamily="34" charset="-128"/>
                          <a:ea typeface="Meiryo UI" panose="020B0604030504040204" pitchFamily="34" charset="-128"/>
                        </a:rPr>
                        <a:t>Process have 4 step need power on to check function but still have risk pass defect to market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latin typeface="Meiryo UI" panose="020B0604030504040204" pitchFamily="34" charset="-128"/>
                          <a:ea typeface="Meiryo UI" panose="020B0604030504040204" pitchFamily="34" charset="-128"/>
                        </a:rPr>
                        <a:t>All steps do by 1 member &amp; confirm by manual</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latin typeface="Meiryo UI" panose="020B0604030504040204" pitchFamily="34" charset="-128"/>
                          <a:ea typeface="Meiryo UI" panose="020B0604030504040204" pitchFamily="34" charset="-128"/>
                        </a:rPr>
                        <a:t>Have risk mixing adaptor before &amp; after function check (prepare other adaptor on same table while current set not yet finish)</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kumimoji="0" lang="vi-VN" sz="1100" b="1" i="0" u="sng" strike="noStrike" kern="1200" cap="none" spc="0" normalizeH="0" baseline="0" noProof="0" dirty="0">
                          <a:ln>
                            <a:noFill/>
                          </a:ln>
                          <a:solidFill>
                            <a:prstClr val="black"/>
                          </a:solidFill>
                          <a:effectLst/>
                          <a:uLnTx/>
                          <a:uFillTx/>
                          <a:latin typeface="Arial" panose="020B0604020202020204" pitchFamily="34" charset="0"/>
                          <a:ea typeface="Meiryo UI" panose="020B0604030504040204" pitchFamily="50" charset="-128"/>
                          <a:cs typeface="Arial" panose="020B0604020202020204" pitchFamily="34" charset="0"/>
                        </a:rPr>
                        <a:t>Action</a:t>
                      </a:r>
                      <a:r>
                        <a:rPr kumimoji="0" lang="en-GB" sz="1100" b="0" i="0" u="none" strike="noStrike" kern="1200" cap="none" spc="0" normalizeH="0" baseline="0" noProof="0" dirty="0">
                          <a:ln>
                            <a:noFill/>
                          </a:ln>
                          <a:solidFill>
                            <a:prstClr val="black"/>
                          </a:solidFill>
                          <a:effectLst/>
                          <a:uLnTx/>
                          <a:uFillTx/>
                          <a:latin typeface="Arial" panose="020B0604020202020204" pitchFamily="34" charset="0"/>
                          <a:ea typeface="Meiryo UI" panose="020B0604030504040204" pitchFamily="50" charset="-128"/>
                          <a:cs typeface="Arial" panose="020B0604020202020204" pitchFamily="34" charset="0"/>
                        </a:rPr>
                        <a:t>:</a:t>
                      </a:r>
                      <a:endParaRPr lang="en-US" sz="1100" dirty="0">
                        <a:solidFill>
                          <a:prstClr val="black"/>
                        </a:solidFill>
                        <a:latin typeface="Arial" panose="020B0604020202020204" pitchFamily="34" charset="0"/>
                        <a:ea typeface="Meiryo UI" panose="020B0604030504040204" pitchFamily="50" charset="-128"/>
                        <a:cs typeface="Arial" panose="020B0604020202020204" pitchFamily="34" charset="0"/>
                      </a:endParaRPr>
                    </a:p>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Confirm FG of concern models using this AC adaptor</a:t>
                      </a:r>
                      <a:r>
                        <a:rPr lang="vi-VN"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 </a:t>
                      </a: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stock is zero.</a:t>
                      </a:r>
                    </a:p>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kumimoji="0" lang="en-US" sz="1100"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sym typeface="Wingdings" panose="05000000000000000000" pitchFamily="2" charset="2"/>
                        </a:rPr>
                        <a:t>Confirm single part in stock: 125 pcs  Checked by X-ray  all OK</a:t>
                      </a:r>
                      <a:endParaRPr kumimoji="0" lang="vi-VN" sz="800"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vi-VN" sz="1100" b="1" u="sng" dirty="0">
                          <a:solidFill>
                            <a:prstClr val="black"/>
                          </a:solidFill>
                          <a:latin typeface="Meiryo UI "/>
                          <a:ea typeface="Meiryo UI" panose="020B0604030504040204" pitchFamily="50" charset="-128"/>
                          <a:cs typeface="Arial" panose="020B0604020202020204" pitchFamily="34" charset="0"/>
                        </a:rPr>
                        <a:t>Counter-measure For Main Cause</a:t>
                      </a:r>
                      <a:r>
                        <a:rPr lang="en-US" sz="1100" b="1" dirty="0">
                          <a:solidFill>
                            <a:prstClr val="black"/>
                          </a:solidFill>
                          <a:latin typeface="Meiryo UI "/>
                          <a:ea typeface="Meiryo UI" panose="020B0604030504040204" pitchFamily="50" charset="-128"/>
                          <a:cs typeface="Arial" panose="020B0604020202020204" pitchFamily="34" charset="0"/>
                        </a:rPr>
                        <a:t> ( Marker )</a:t>
                      </a:r>
                      <a:r>
                        <a:rPr lang="vi-VN" sz="1100" b="1" dirty="0">
                          <a:solidFill>
                            <a:prstClr val="black"/>
                          </a:solidFill>
                          <a:latin typeface="Meiryo UI "/>
                          <a:ea typeface="Meiryo UI" panose="020B0604030504040204" pitchFamily="50" charset="-128"/>
                          <a:cs typeface="Arial" panose="020B0604020202020204" pitchFamily="34" charset="0"/>
                        </a:rPr>
                        <a:t>:</a:t>
                      </a:r>
                      <a:endParaRPr kumimoji="0" lang="vi-VN" sz="1100" b="1"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endParaRPr>
                    </a:p>
                    <a:p>
                      <a:pPr marL="182880" lvl="0" indent="-182880" fontAlgn="base">
                        <a:spcBef>
                          <a:spcPct val="0"/>
                        </a:spcBef>
                        <a:spcAft>
                          <a:spcPct val="0"/>
                        </a:spcAft>
                        <a:buFont typeface="Wingdings" panose="05000000000000000000" pitchFamily="2" charset="2"/>
                        <a:buChar char="§"/>
                        <a:defRPr/>
                      </a:pPr>
                      <a:r>
                        <a:rPr lang="en-US" sz="1100" dirty="0">
                          <a:latin typeface="Meiryo UI "/>
                          <a:ea typeface="Meiryo UI" panose="020B0604030504040204" pitchFamily="50" charset="-128"/>
                          <a:cs typeface="Arial" panose="020B0604020202020204" pitchFamily="34" charset="0"/>
                        </a:rPr>
                        <a:t>Under confirm with marker</a:t>
                      </a:r>
                      <a:r>
                        <a:rPr lang="vi-VN" altLang="ja-JP" sz="1100" dirty="0">
                          <a:latin typeface="Meiryo UI "/>
                          <a:ea typeface="Meiryo UI" panose="020B0604030504040204" pitchFamily="50" charset="-128"/>
                          <a:cs typeface="Arial" panose="020B0604020202020204" pitchFamily="34" charset="0"/>
                        </a:rPr>
                        <a:t> </a:t>
                      </a:r>
                      <a:r>
                        <a:rPr lang="vi-VN" altLang="ja-JP" sz="1100" b="0" dirty="0">
                          <a:latin typeface="Meiryo UI "/>
                          <a:ea typeface="Meiryo UI" panose="020B0604030504040204" pitchFamily="50" charset="-128"/>
                          <a:cs typeface="Arial" panose="020B0604020202020204" pitchFamily="34" charset="0"/>
                        </a:rPr>
                        <a:t>&lt;</a:t>
                      </a:r>
                      <a:r>
                        <a:rPr lang="en-US" altLang="ja-JP" sz="1100" b="0" dirty="0">
                          <a:latin typeface="Meiryo UI "/>
                          <a:ea typeface="Meiryo UI" panose="020B0604030504040204" pitchFamily="50" charset="-128"/>
                          <a:cs typeface="Arial" panose="020B0604020202020204" pitchFamily="34" charset="0"/>
                        </a:rPr>
                        <a:t>Target: 17-Nov-24</a:t>
                      </a:r>
                      <a:r>
                        <a:rPr lang="vi-VN" altLang="ja-JP" sz="1100" b="0" dirty="0">
                          <a:latin typeface="Meiryo UI "/>
                          <a:ea typeface="Meiryo UI" panose="020B0604030504040204" pitchFamily="50" charset="-128"/>
                          <a:cs typeface="Arial" panose="020B0604020202020204" pitchFamily="34" charset="0"/>
                        </a:rPr>
                        <a:t>&gt;</a:t>
                      </a:r>
                      <a:endParaRPr lang="en-US" altLang="ja-JP" sz="1100" b="0" dirty="0">
                        <a:latin typeface="Meiryo UI "/>
                        <a:ea typeface="Meiryo UI" panose="020B0604030504040204" pitchFamily="50" charset="-128"/>
                        <a:cs typeface="Arial" panose="020B0604020202020204" pitchFamily="34" charset="0"/>
                      </a:endParaRPr>
                    </a:p>
                    <a:p>
                      <a:pPr marL="182880" indent="-182880" fontAlgn="base">
                        <a:spcBef>
                          <a:spcPct val="0"/>
                        </a:spcBef>
                        <a:spcAft>
                          <a:spcPct val="0"/>
                        </a:spcAft>
                        <a:buFont typeface="Wingdings" panose="05000000000000000000" pitchFamily="2" charset="2"/>
                        <a:buChar char="q"/>
                        <a:defRPr/>
                      </a:pPr>
                      <a:r>
                        <a:rPr lang="vi-VN" sz="1100" b="1" u="sng" kern="1200" dirty="0">
                          <a:solidFill>
                            <a:prstClr val="black"/>
                          </a:solidFill>
                          <a:latin typeface="Meiryo UI "/>
                          <a:ea typeface="Meiryo UI" panose="020B0604030504040204" pitchFamily="50" charset="-128"/>
                          <a:cs typeface="Arial" panose="020B0604020202020204" pitchFamily="34" charset="0"/>
                        </a:rPr>
                        <a:t>Counter-measure For Pass Cause</a:t>
                      </a:r>
                      <a:r>
                        <a:rPr lang="en-US" sz="1100" b="1" kern="1200" dirty="0">
                          <a:solidFill>
                            <a:prstClr val="black"/>
                          </a:solidFill>
                          <a:latin typeface="Meiryo UI "/>
                          <a:ea typeface="Meiryo UI" panose="020B0604030504040204" pitchFamily="50" charset="-128"/>
                          <a:cs typeface="Arial" panose="020B0604020202020204" pitchFamily="34" charset="0"/>
                        </a:rPr>
                        <a:t> (PSNV)</a:t>
                      </a:r>
                    </a:p>
                    <a:p>
                      <a:pPr marL="182880" indent="-182880" fontAlgn="base">
                        <a:spcBef>
                          <a:spcPct val="0"/>
                        </a:spcBef>
                        <a:spcAft>
                          <a:spcPct val="0"/>
                        </a:spcAft>
                        <a:buFont typeface="Wingdings" panose="05000000000000000000" pitchFamily="2" charset="2"/>
                        <a:buChar char="§"/>
                        <a:defRPr/>
                      </a:pPr>
                      <a:r>
                        <a:rPr lang="en-US" sz="1100" dirty="0">
                          <a:solidFill>
                            <a:prstClr val="black"/>
                          </a:solidFill>
                          <a:latin typeface="Meiryo UI "/>
                          <a:ea typeface="Meiryo UI" panose="020B0604030504040204" pitchFamily="50" charset="-128"/>
                          <a:cs typeface="Arial" panose="020B0604020202020204" pitchFamily="34" charset="0"/>
                        </a:rPr>
                        <a:t>Re-arrange function steps to prevent operator mistake:</a:t>
                      </a:r>
                      <a:r>
                        <a:rPr lang="vi-VN"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endParaRPr lang="en-US"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p>
                      <a:pPr marL="0" indent="0" fontAlgn="base">
                        <a:spcBef>
                          <a:spcPct val="0"/>
                        </a:spcBef>
                        <a:spcAft>
                          <a:spcPct val="0"/>
                        </a:spcAft>
                        <a:buFont typeface="Meiryo UI" panose="020B0604030504040204" pitchFamily="34" charset="-128"/>
                        <a:buNone/>
                        <a:defRPr/>
                      </a:pP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r>
                        <a:rPr lang="en-US" sz="1100" dirty="0">
                          <a:solidFill>
                            <a:prstClr val="black"/>
                          </a:solidFill>
                          <a:latin typeface="Meiryo UI "/>
                          <a:ea typeface="Meiryo UI" panose="020B0604030504040204" pitchFamily="50" charset="-128"/>
                          <a:cs typeface="Arial" panose="020B0604020202020204" pitchFamily="34" charset="0"/>
                        </a:rPr>
                        <a:t>Separate process for 2 operators to check verify function of product</a:t>
                      </a:r>
                    </a:p>
                    <a:p>
                      <a:pPr marL="182880" marR="0" lvl="0" indent="-182880" algn="l" defTabSz="908603" rtl="0" eaLnBrk="1" fontAlgn="base" latinLnBrk="0" hangingPunct="1">
                        <a:lnSpc>
                          <a:spcPct val="100000"/>
                        </a:lnSpc>
                        <a:spcBef>
                          <a:spcPct val="0"/>
                        </a:spcBef>
                        <a:spcAft>
                          <a:spcPct val="0"/>
                        </a:spcAft>
                        <a:buClrTx/>
                        <a:buSzTx/>
                        <a:buFont typeface="Symbol" panose="05050102010706020507" pitchFamily="18" charset="2"/>
                        <a:buChar char=" "/>
                        <a:tabLst/>
                        <a:defRPr/>
                      </a:pP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&lt;</a:t>
                      </a:r>
                      <a:r>
                        <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Applied: 28-Oct-24</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&gt;</a:t>
                      </a:r>
                      <a:endParaRPr lang="en-US" sz="1100" b="0" dirty="0">
                        <a:solidFill>
                          <a:prstClr val="black"/>
                        </a:solidFill>
                        <a:latin typeface="Meiryo UI "/>
                        <a:ea typeface="Meiryo UI" panose="020B0604030504040204" pitchFamily="50" charset="-128"/>
                        <a:cs typeface="Arial" panose="020B0604020202020204" pitchFamily="34" charset="0"/>
                      </a:endParaRPr>
                    </a:p>
                    <a:p>
                      <a:pPr marL="182880" lvl="0" indent="-182880" fontAlgn="base">
                        <a:spcBef>
                          <a:spcPct val="0"/>
                        </a:spcBef>
                        <a:spcAft>
                          <a:spcPct val="0"/>
                        </a:spcAft>
                        <a:buFont typeface="Wingdings" panose="05000000000000000000" pitchFamily="2" charset="2"/>
                        <a:buChar char="§"/>
                        <a:defRPr/>
                      </a:pPr>
                      <a:r>
                        <a:rPr lang="en-US" altLang="ja-JP"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Make software for auto check power on &amp; charging step &amp; verify by logfile </a:t>
                      </a:r>
                      <a:r>
                        <a:rPr lang="vi-VN" altLang="ja-JP"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&lt;</a:t>
                      </a:r>
                      <a:r>
                        <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Target: Apr-</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2025&gt;</a:t>
                      </a:r>
                      <a:endPar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7209261"/>
                  </a:ext>
                </a:extLst>
              </a:tr>
              <a:tr h="1750533">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Problem</a:t>
                      </a:r>
                      <a:r>
                        <a:rPr kumimoji="0" lang="en-US" altLang="en-US" sz="1100" b="1"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 </a:t>
                      </a:r>
                      <a:r>
                        <a:rPr kumimoji="0" lang="en-US" altLang="en-US" sz="1100" b="0" i="0" u="none" strike="noStrike" kern="1200" cap="none" normalizeH="0" baseline="0" dirty="0">
                          <a:ln>
                            <a:noFill/>
                          </a:ln>
                          <a:solidFill>
                            <a:srgbClr val="FF0000"/>
                          </a:solidFill>
                          <a:effectLst/>
                          <a:latin typeface="Meiryo" panose="020B0604030504040204" pitchFamily="34" charset="-128"/>
                          <a:ea typeface="Meiryo" panose="020B0604030504040204" pitchFamily="34" charset="-128"/>
                          <a:cs typeface="Arial" panose="020B0604020202020204" pitchFamily="34" charset="0"/>
                        </a:rPr>
                        <a:t>Product sometimes cannot power </a:t>
                      </a:r>
                      <a:r>
                        <a:rPr kumimoji="0" lang="vi-VN" altLang="en-US" sz="1100" b="0" i="0" u="none" strike="noStrike" kern="1200" cap="none" normalizeH="0" baseline="0" dirty="0">
                          <a:ln>
                            <a:noFill/>
                          </a:ln>
                          <a:solidFill>
                            <a:srgbClr val="FF0000"/>
                          </a:solidFill>
                          <a:effectLst/>
                          <a:latin typeface="+mn-lt"/>
                          <a:ea typeface="Meiryo" panose="020B0604030504040204" pitchFamily="34" charset="-128"/>
                          <a:cs typeface="Arial" panose="020B0604020202020204" pitchFamily="34" charset="0"/>
                        </a:rPr>
                        <a:t>on.</a:t>
                      </a:r>
                      <a:endParaRPr kumimoji="0" lang="en-US" altLang="en-US" sz="1100" b="0" i="0" u="none" strike="noStrike" kern="1200" cap="none" normalizeH="0" baseline="0" dirty="0">
                        <a:ln>
                          <a:noFill/>
                        </a:ln>
                        <a:solidFill>
                          <a:srgbClr val="FF0000"/>
                        </a:solidFill>
                        <a:effectLst/>
                        <a:latin typeface="Meiryo" panose="020B0604030504040204" pitchFamily="34" charset="-128"/>
                        <a:ea typeface="Meiryo"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Model     :  WX-</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CH457</a:t>
                      </a: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              </a:t>
                      </a:r>
                      <a:endParaRPr kumimoji="0" lang="vi-VN" altLang="en-US" sz="1100" b="0" i="0" u="none" strike="noStrike" kern="1200" cap="none" normalizeH="0" baseline="0" dirty="0">
                        <a:ln>
                          <a:noFill/>
                        </a:ln>
                        <a:solidFill>
                          <a:srgbClr val="FF0000"/>
                        </a:solidFill>
                        <a:effectLst/>
                        <a:latin typeface="+mn-lt"/>
                        <a:ea typeface="Meiryo"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NG serial :  </a:t>
                      </a:r>
                      <a:r>
                        <a:rPr kumimoji="0" lang="pt-BR"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XA0178/ XB0074/ 099/ 152/ 157 </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(FG)</a:t>
                      </a:r>
                      <a:r>
                        <a:rPr kumimoji="0" lang="en-US"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 </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&amp; other 15 pcs (SP)</a:t>
                      </a:r>
                    </a:p>
                    <a:p>
                      <a:pPr lvl="0">
                        <a:defRPr/>
                      </a:pPr>
                      <a:r>
                        <a:rPr lang="en-US" sz="1100" b="1" dirty="0">
                          <a:solidFill>
                            <a:schemeClr val="tx1"/>
                          </a:solidFill>
                          <a:latin typeface="Meiryo" panose="020B0604030504040204" pitchFamily="34" charset="-128"/>
                          <a:ea typeface="Meiryo" panose="020B0604030504040204" pitchFamily="34" charset="-128"/>
                          <a:cs typeface="Arial" panose="020B0604020202020204" pitchFamily="34" charset="0"/>
                        </a:rPr>
                        <a:t>&lt;ISBD&gt;:</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kern="1200" dirty="0">
                          <a:solidFill>
                            <a:schemeClr val="tx1"/>
                          </a:solidFill>
                          <a:latin typeface="Meiryo" panose="020B0604030504040204" pitchFamily="34" charset="-128"/>
                          <a:ea typeface="Meiryo" panose="020B0604030504040204" pitchFamily="34" charset="-128"/>
                          <a:cs typeface="+mn-cs"/>
                        </a:rPr>
                        <a:t>ISBD Suspect cause: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dirty="0">
                          <a:solidFill>
                            <a:schemeClr val="tx1"/>
                          </a:solidFill>
                          <a:latin typeface="Meiryo" panose="020B0604030504040204" pitchFamily="34" charset="-128"/>
                          <a:ea typeface="Meiryo" panose="020B0604030504040204" pitchFamily="34" charset="-128"/>
                          <a:cs typeface="+mn-cs"/>
                        </a:rPr>
                        <a:t>Bond drip inside connector Pin </a:t>
                      </a:r>
                      <a:r>
                        <a:rPr lang="vi-VN" sz="1100" b="0" kern="1200" dirty="0">
                          <a:solidFill>
                            <a:schemeClr val="tx1"/>
                          </a:solidFill>
                          <a:latin typeface="+mn-lt"/>
                          <a:ea typeface="Meiryo" panose="020B0604030504040204" pitchFamily="34" charset="-128"/>
                          <a:cs typeface="+mn-cs"/>
                          <a:sym typeface="Wingdings" panose="05000000000000000000" pitchFamily="2" charset="2"/>
                        </a:rPr>
                        <a:t> </a:t>
                      </a:r>
                      <a:r>
                        <a:rPr lang="en-US" sz="1100" b="0" kern="1200" dirty="0">
                          <a:solidFill>
                            <a:schemeClr val="tx1"/>
                          </a:solidFill>
                          <a:latin typeface="Meiryo" panose="020B0604030504040204" pitchFamily="34" charset="-128"/>
                          <a:ea typeface="Meiryo" panose="020B0604030504040204" pitchFamily="34" charset="-128"/>
                          <a:cs typeface="+mn-cs"/>
                        </a:rPr>
                        <a:t>No good </a:t>
                      </a:r>
                      <a:r>
                        <a:rPr lang="vi-VN" sz="1100" b="0" kern="1200" dirty="0">
                          <a:solidFill>
                            <a:schemeClr val="tx1"/>
                          </a:solidFill>
                          <a:latin typeface="+mn-lt"/>
                          <a:ea typeface="Meiryo" panose="020B0604030504040204" pitchFamily="34" charset="-128"/>
                          <a:cs typeface="+mn-cs"/>
                        </a:rPr>
                        <a:t>contact</a:t>
                      </a:r>
                      <a:endParaRPr lang="en-US" sz="1100" b="0" kern="1200" dirty="0">
                        <a:solidFill>
                          <a:schemeClr val="tx1"/>
                        </a:solidFill>
                        <a:latin typeface="Meiryo" panose="020B0604030504040204" pitchFamily="34" charset="-128"/>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kern="1200" dirty="0">
                          <a:solidFill>
                            <a:schemeClr val="tx1"/>
                          </a:solidFill>
                          <a:latin typeface="Meiryo" panose="020B0604030504040204" pitchFamily="34" charset="-128"/>
                          <a:ea typeface="Meiryo" panose="020B0604030504040204" pitchFamily="34" charset="-128"/>
                          <a:cs typeface="+mn-cs"/>
                        </a:rPr>
                        <a:t>PSNV under investigate : </a:t>
                      </a:r>
                      <a:r>
                        <a:rPr lang="en-US" sz="1100" b="0" kern="1200" dirty="0">
                          <a:solidFill>
                            <a:schemeClr val="tx1"/>
                          </a:solidFill>
                          <a:latin typeface="Meiryo" panose="020B0604030504040204" pitchFamily="34" charset="-128"/>
                          <a:ea typeface="Meiryo" panose="020B0604030504040204" pitchFamily="34" charset="-128"/>
                          <a:cs typeface="+mn-cs"/>
                        </a:rPr>
                        <a:t>Cannot re-produce NG situation (Not clear Main cause)</a:t>
                      </a:r>
                      <a:endParaRPr lang="vi-VN" sz="1100" b="0" kern="1200" dirty="0">
                        <a:solidFill>
                          <a:schemeClr val="tx1"/>
                        </a:solidFill>
                        <a:latin typeface="+mn-lt"/>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100" b="1" kern="1200" dirty="0">
                          <a:solidFill>
                            <a:schemeClr val="tx1"/>
                          </a:solidFill>
                          <a:latin typeface="+mn-lt"/>
                          <a:ea typeface="Meiryo" panose="020B0604030504040204" pitchFamily="34" charset="-128"/>
                          <a:cs typeface="+mn-cs"/>
                        </a:rPr>
                        <a:t>ISBD/PSNV continue analysis this issue.</a:t>
                      </a:r>
                      <a:endParaRPr lang="en-US" sz="1100" b="1" kern="1200" dirty="0">
                        <a:solidFill>
                          <a:schemeClr val="tx1"/>
                        </a:solidFill>
                        <a:latin typeface="Meiryo" panose="020B0604030504040204" pitchFamily="34" charset="-128"/>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kern="1200" dirty="0">
                          <a:solidFill>
                            <a:schemeClr val="tx1"/>
                          </a:solidFill>
                          <a:latin typeface="Meiryo" panose="020B0604030504040204" pitchFamily="34" charset="-128"/>
                          <a:ea typeface="Meiryo" panose="020B0604030504040204" pitchFamily="34" charset="-128"/>
                          <a:cs typeface="+mn-cs"/>
                        </a:rPr>
                        <a:t>Pass cause</a:t>
                      </a:r>
                      <a:r>
                        <a:rPr lang="en-US" sz="1100" kern="1200" dirty="0">
                          <a:solidFill>
                            <a:schemeClr val="tx1"/>
                          </a:solidFill>
                          <a:latin typeface="Meiryo" panose="020B0604030504040204" pitchFamily="34" charset="-128"/>
                          <a:ea typeface="Meiryo" panose="020B0604030504040204" pitchFamily="34" charset="-128"/>
                          <a:cs typeface="+mn-cs"/>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1200" dirty="0">
                          <a:solidFill>
                            <a:schemeClr val="tx1"/>
                          </a:solidFill>
                          <a:latin typeface="Meiryo" panose="020B0604030504040204" pitchFamily="34" charset="-128"/>
                          <a:ea typeface="Meiryo" panose="020B0604030504040204" pitchFamily="34" charset="-128"/>
                          <a:cs typeface="+mn-cs"/>
                        </a:rPr>
                        <a:t>Process have item check </a:t>
                      </a:r>
                      <a:r>
                        <a:rPr lang="vi-VN" sz="1100" kern="1200" dirty="0">
                          <a:solidFill>
                            <a:schemeClr val="tx1"/>
                          </a:solidFill>
                          <a:latin typeface="+mn-lt"/>
                          <a:ea typeface="Meiryo" panose="020B0604030504040204" pitchFamily="34" charset="-128"/>
                          <a:cs typeface="+mn-cs"/>
                          <a:sym typeface="Wingdings" panose="05000000000000000000" pitchFamily="2" charset="2"/>
                        </a:rPr>
                        <a:t> </a:t>
                      </a:r>
                      <a:r>
                        <a:rPr lang="en-US" sz="1100" kern="1200" dirty="0">
                          <a:solidFill>
                            <a:schemeClr val="tx1"/>
                          </a:solidFill>
                          <a:latin typeface="Meiryo" panose="020B0604030504040204" pitchFamily="34" charset="-128"/>
                          <a:ea typeface="Meiryo" panose="020B0604030504040204" pitchFamily="34" charset="-128"/>
                          <a:cs typeface="+mn-cs"/>
                        </a:rPr>
                        <a:t>Can detect if stable NG No power </a:t>
                      </a:r>
                      <a:r>
                        <a:rPr lang="vi-VN" sz="1100" kern="1200" dirty="0">
                          <a:solidFill>
                            <a:schemeClr val="tx1"/>
                          </a:solidFill>
                          <a:latin typeface="+mn-lt"/>
                          <a:ea typeface="Meiryo" panose="020B0604030504040204" pitchFamily="34" charset="-128"/>
                          <a:cs typeface="+mn-cs"/>
                        </a:rPr>
                        <a:t> &lt; </a:t>
                      </a:r>
                      <a:r>
                        <a:rPr lang="en-US" sz="1100" kern="1200" dirty="0">
                          <a:solidFill>
                            <a:schemeClr val="tx1"/>
                          </a:solidFill>
                          <a:latin typeface="Meiryo" panose="020B0604030504040204" pitchFamily="34" charset="-128"/>
                          <a:ea typeface="Meiryo" panose="020B0604030504040204" pitchFamily="34" charset="-128"/>
                          <a:cs typeface="+mn-cs"/>
                        </a:rPr>
                        <a:t>History: No happen “ No power”  issue concern CN201 and CN2 no good contact &gt;</a:t>
                      </a:r>
                      <a:endParaRPr lang="en-US" sz="1100" dirty="0">
                        <a:solidFill>
                          <a:schemeClr val="tx1"/>
                        </a:solidFill>
                        <a:latin typeface="Meiryo" panose="020B0604030504040204" pitchFamily="34" charset="-128"/>
                        <a:ea typeface="Meiryo" panose="020B0604030504040204" pitchFamily="34" charset="-128"/>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209550" marR="0" lvl="0" indent="-1714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kumimoji="0" lang="vi-VN" sz="1100" b="1" i="0" u="sng" strike="noStrike" kern="1200" cap="none" spc="0" normalizeH="0" baseline="0" noProof="0" dirty="0">
                          <a:ln>
                            <a:noFill/>
                          </a:ln>
                          <a:solidFill>
                            <a:prstClr val="black"/>
                          </a:solidFill>
                          <a:effectLst/>
                          <a:uLnTx/>
                          <a:uFillTx/>
                          <a:latin typeface="+mn-lt"/>
                          <a:ea typeface="Meiryo" panose="020B0604030504040204" pitchFamily="34" charset="-128"/>
                          <a:cs typeface="Arial" panose="020B0604020202020204" pitchFamily="34" charset="0"/>
                        </a:rPr>
                        <a:t>Action for FG stock</a:t>
                      </a:r>
                      <a:r>
                        <a:rPr kumimoji="0" lang="en-GB" sz="11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Confirm FG of concern models</a:t>
                      </a:r>
                      <a:r>
                        <a:rPr lang="vi-VN" sz="1100" kern="120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 : </a:t>
                      </a:r>
                      <a:r>
                        <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Stock is zero</a:t>
                      </a:r>
                      <a:endPar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209550" marR="0" lvl="0" indent="-1714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lang="vi-VN" sz="1100" b="1" kern="1200" noProof="0" dirty="0">
                          <a:solidFill>
                            <a:prstClr val="black"/>
                          </a:solidFill>
                          <a:latin typeface="+mn-lt"/>
                          <a:ea typeface="Meiryo" panose="020B0604030504040204" pitchFamily="34" charset="-128"/>
                          <a:cs typeface="Arial" panose="020B0604020202020204" pitchFamily="34" charset="0"/>
                        </a:rPr>
                        <a:t>Action for ISBD suspect cause</a:t>
                      </a:r>
                      <a:r>
                        <a:rPr lang="en-GB" sz="1100" b="1"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rPr>
                        <a:t>:</a:t>
                      </a:r>
                      <a:endPar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New production apply new lot bond loctite 410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Dry faster than current lot bond</a:t>
                      </a: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a:t>
                      </a: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Change method attach bond to CN201 &amp; method keeping PCB before assembly:</a:t>
                      </a:r>
                      <a:endParaRPr lang="en-US"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3810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tabLst/>
                        <a:defRPr/>
                      </a:pP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 Before: Insert bond from </a:t>
                      </a:r>
                      <a:r>
                        <a:rPr lang="en-US" sz="1100" kern="1200" noProof="0" dirty="0">
                          <a:solidFill>
                            <a:srgbClr val="FF0000"/>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Top side  Back side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Keep dry</a:t>
                      </a:r>
                    </a:p>
                    <a:p>
                      <a:pPr marL="3810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tabLst/>
                        <a:defRPr/>
                      </a:pP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 After  : Insert bond from </a:t>
                      </a:r>
                      <a:r>
                        <a:rPr lang="en-US" sz="1100" kern="1200" noProof="0" dirty="0">
                          <a:solidFill>
                            <a:srgbClr val="0000FF"/>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Back side  Top side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Keep dry</a:t>
                      </a:r>
                      <a:endParaRPr lang="en-US"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2267935"/>
                  </a:ext>
                </a:extLst>
              </a:tr>
            </a:tbl>
          </a:graphicData>
        </a:graphic>
      </p:graphicFrame>
      <p:sp>
        <p:nvSpPr>
          <p:cNvPr id="64" name="Rectangle: Rounded Corners 63">
            <a:extLst>
              <a:ext uri="{FF2B5EF4-FFF2-40B4-BE49-F238E27FC236}">
                <a16:creationId xmlns:a16="http://schemas.microsoft.com/office/drawing/2014/main" id="{4AA32DCF-EA5B-D9F8-5FCE-830C1B00ED46}"/>
              </a:ext>
            </a:extLst>
          </p:cNvPr>
          <p:cNvSpPr/>
          <p:nvPr/>
        </p:nvSpPr>
        <p:spPr>
          <a:xfrm>
            <a:off x="84812" y="2630688"/>
            <a:ext cx="1429027" cy="244575"/>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defRPr/>
            </a:pPr>
            <a:r>
              <a:rPr lang="en-US" sz="1200" b="1" kern="0" dirty="0">
                <a:solidFill>
                  <a:prstClr val="black"/>
                </a:solidFill>
                <a:latin typeface="Meiryo UI" panose="020B0604030504040204" pitchFamily="34" charset="-128"/>
                <a:ea typeface="Meiryo UI" panose="020B0604030504040204" pitchFamily="34" charset="-128"/>
              </a:rPr>
              <a:t>Market-Sound</a:t>
            </a:r>
          </a:p>
        </p:txBody>
      </p:sp>
      <p:pic>
        <p:nvPicPr>
          <p:cNvPr id="65" name="Picture 64">
            <a:extLst>
              <a:ext uri="{FF2B5EF4-FFF2-40B4-BE49-F238E27FC236}">
                <a16:creationId xmlns:a16="http://schemas.microsoft.com/office/drawing/2014/main" id="{3260CAAE-4F6D-C333-B8E1-0D0CB3D15AF8}"/>
              </a:ext>
            </a:extLst>
          </p:cNvPr>
          <p:cNvPicPr>
            <a:picLocks noChangeAspect="1"/>
          </p:cNvPicPr>
          <p:nvPr/>
        </p:nvPicPr>
        <p:blipFill>
          <a:blip r:embed="rId3"/>
          <a:stretch>
            <a:fillRect/>
          </a:stretch>
        </p:blipFill>
        <p:spPr>
          <a:xfrm>
            <a:off x="229871" y="3703620"/>
            <a:ext cx="2428270" cy="643680"/>
          </a:xfrm>
          <a:prstGeom prst="rect">
            <a:avLst/>
          </a:prstGeom>
          <a:ln>
            <a:solidFill>
              <a:sysClr val="window" lastClr="FFFFFF">
                <a:lumMod val="50000"/>
              </a:sysClr>
            </a:solidFill>
          </a:ln>
        </p:spPr>
      </p:pic>
      <p:grpSp>
        <p:nvGrpSpPr>
          <p:cNvPr id="71" name="Group 70">
            <a:extLst>
              <a:ext uri="{FF2B5EF4-FFF2-40B4-BE49-F238E27FC236}">
                <a16:creationId xmlns:a16="http://schemas.microsoft.com/office/drawing/2014/main" id="{2FBE9E9C-F1C3-AF3C-5BE3-73B5AF9EF2C7}"/>
              </a:ext>
            </a:extLst>
          </p:cNvPr>
          <p:cNvGrpSpPr/>
          <p:nvPr/>
        </p:nvGrpSpPr>
        <p:grpSpPr>
          <a:xfrm>
            <a:off x="109568" y="814911"/>
            <a:ext cx="6189437" cy="1690320"/>
            <a:chOff x="172490" y="723471"/>
            <a:chExt cx="6509297" cy="1690320"/>
          </a:xfrm>
        </p:grpSpPr>
        <p:grpSp>
          <p:nvGrpSpPr>
            <p:cNvPr id="73" name="Group 72">
              <a:extLst>
                <a:ext uri="{FF2B5EF4-FFF2-40B4-BE49-F238E27FC236}">
                  <a16:creationId xmlns:a16="http://schemas.microsoft.com/office/drawing/2014/main" id="{AF37500B-39C9-3343-3A04-0A32D9F68192}"/>
                </a:ext>
              </a:extLst>
            </p:cNvPr>
            <p:cNvGrpSpPr/>
            <p:nvPr/>
          </p:nvGrpSpPr>
          <p:grpSpPr>
            <a:xfrm>
              <a:off x="172490" y="723471"/>
              <a:ext cx="6509297" cy="1690320"/>
              <a:chOff x="81574" y="817691"/>
              <a:chExt cx="5360810" cy="1848503"/>
            </a:xfrm>
          </p:grpSpPr>
          <p:graphicFrame>
            <p:nvGraphicFramePr>
              <p:cNvPr id="78" name="Chart 77">
                <a:extLst>
                  <a:ext uri="{FF2B5EF4-FFF2-40B4-BE49-F238E27FC236}">
                    <a16:creationId xmlns:a16="http://schemas.microsoft.com/office/drawing/2014/main" id="{140EFCBE-954C-69AD-5AD4-172FB70330B9}"/>
                  </a:ext>
                </a:extLst>
              </p:cNvPr>
              <p:cNvGraphicFramePr>
                <a:graphicFrameLocks/>
              </p:cNvGraphicFramePr>
              <p:nvPr>
                <p:extLst/>
              </p:nvPr>
            </p:nvGraphicFramePr>
            <p:xfrm>
              <a:off x="81574" y="817691"/>
              <a:ext cx="5360810" cy="1848503"/>
            </p:xfrm>
            <a:graphic>
              <a:graphicData uri="http://schemas.openxmlformats.org/drawingml/2006/chart">
                <c:chart xmlns:c="http://schemas.openxmlformats.org/drawingml/2006/chart" xmlns:r="http://schemas.openxmlformats.org/officeDocument/2006/relationships" r:id="rId4"/>
              </a:graphicData>
            </a:graphic>
          </p:graphicFrame>
          <p:sp>
            <p:nvSpPr>
              <p:cNvPr id="79" name="Rectangle 78">
                <a:extLst>
                  <a:ext uri="{FF2B5EF4-FFF2-40B4-BE49-F238E27FC236}">
                    <a16:creationId xmlns:a16="http://schemas.microsoft.com/office/drawing/2014/main" id="{CAB604C6-0EA7-54EB-B9BF-1B05A75B6B73}"/>
                  </a:ext>
                </a:extLst>
              </p:cNvPr>
              <p:cNvSpPr/>
              <p:nvPr/>
            </p:nvSpPr>
            <p:spPr>
              <a:xfrm>
                <a:off x="620536" y="1640116"/>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0" name="Rectangle 79">
                <a:extLst>
                  <a:ext uri="{FF2B5EF4-FFF2-40B4-BE49-F238E27FC236}">
                    <a16:creationId xmlns:a16="http://schemas.microsoft.com/office/drawing/2014/main" id="{108DAEDC-AE61-491F-4905-D585BF95CC48}"/>
                  </a:ext>
                </a:extLst>
              </p:cNvPr>
              <p:cNvSpPr/>
              <p:nvPr/>
            </p:nvSpPr>
            <p:spPr>
              <a:xfrm>
                <a:off x="1446984" y="1440915"/>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1</a:t>
                </a:r>
              </a:p>
            </p:txBody>
          </p:sp>
          <p:sp>
            <p:nvSpPr>
              <p:cNvPr id="81" name="Rectangle 80">
                <a:extLst>
                  <a:ext uri="{FF2B5EF4-FFF2-40B4-BE49-F238E27FC236}">
                    <a16:creationId xmlns:a16="http://schemas.microsoft.com/office/drawing/2014/main" id="{2154DCCD-26C8-46C1-03D4-7A7367373EE9}"/>
                  </a:ext>
                </a:extLst>
              </p:cNvPr>
              <p:cNvSpPr/>
              <p:nvPr/>
            </p:nvSpPr>
            <p:spPr>
              <a:xfrm>
                <a:off x="2336348" y="1665742"/>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2" name="Rectangle 81">
                <a:extLst>
                  <a:ext uri="{FF2B5EF4-FFF2-40B4-BE49-F238E27FC236}">
                    <a16:creationId xmlns:a16="http://schemas.microsoft.com/office/drawing/2014/main" id="{90B17296-4F83-F87D-D3FF-B5704432E21F}"/>
                  </a:ext>
                </a:extLst>
              </p:cNvPr>
              <p:cNvSpPr/>
              <p:nvPr/>
            </p:nvSpPr>
            <p:spPr>
              <a:xfrm>
                <a:off x="3124502" y="1209083"/>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2</a:t>
                </a:r>
              </a:p>
            </p:txBody>
          </p:sp>
          <p:sp>
            <p:nvSpPr>
              <p:cNvPr id="83" name="Rectangle 82">
                <a:extLst>
                  <a:ext uri="{FF2B5EF4-FFF2-40B4-BE49-F238E27FC236}">
                    <a16:creationId xmlns:a16="http://schemas.microsoft.com/office/drawing/2014/main" id="{2A92F3E9-1481-77C3-D7A2-4556F8305933}"/>
                  </a:ext>
                </a:extLst>
              </p:cNvPr>
              <p:cNvSpPr/>
              <p:nvPr/>
            </p:nvSpPr>
            <p:spPr>
              <a:xfrm>
                <a:off x="3966108" y="1665742"/>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4" name="Rectangle 83">
                <a:extLst>
                  <a:ext uri="{FF2B5EF4-FFF2-40B4-BE49-F238E27FC236}">
                    <a16:creationId xmlns:a16="http://schemas.microsoft.com/office/drawing/2014/main" id="{CF337F7E-2336-2083-4B79-2E743544FD80}"/>
                  </a:ext>
                </a:extLst>
              </p:cNvPr>
              <p:cNvSpPr/>
              <p:nvPr/>
            </p:nvSpPr>
            <p:spPr>
              <a:xfrm>
                <a:off x="4816673" y="976840"/>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3</a:t>
                </a:r>
              </a:p>
            </p:txBody>
          </p:sp>
        </p:grpSp>
        <p:sp>
          <p:nvSpPr>
            <p:cNvPr id="74" name="Rectangle 73">
              <a:extLst>
                <a:ext uri="{FF2B5EF4-FFF2-40B4-BE49-F238E27FC236}">
                  <a16:creationId xmlns:a16="http://schemas.microsoft.com/office/drawing/2014/main" id="{911F96F4-6547-A156-4CA8-F7989F8C5C2B}"/>
                </a:ext>
              </a:extLst>
            </p:cNvPr>
            <p:cNvSpPr/>
            <p:nvPr/>
          </p:nvSpPr>
          <p:spPr>
            <a:xfrm>
              <a:off x="1554859" y="1074484"/>
              <a:ext cx="892145" cy="903661"/>
            </a:xfrm>
            <a:prstGeom prst="rect">
              <a:avLst/>
            </a:prstGeom>
            <a:noFill/>
            <a:ln w="25400" cap="flat" cmpd="sng" algn="ctr">
              <a:solidFill>
                <a:srgbClr val="FF0000"/>
              </a:solidFill>
              <a:prstDash val="sysDot"/>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Rectangle: Rounded Corners 74">
              <a:extLst>
                <a:ext uri="{FF2B5EF4-FFF2-40B4-BE49-F238E27FC236}">
                  <a16:creationId xmlns:a16="http://schemas.microsoft.com/office/drawing/2014/main" id="{D42D7B7D-3E27-6D60-1F23-16B5FFDA2D33}"/>
                </a:ext>
              </a:extLst>
            </p:cNvPr>
            <p:cNvSpPr/>
            <p:nvPr/>
          </p:nvSpPr>
          <p:spPr>
            <a:xfrm>
              <a:off x="1522549" y="779880"/>
              <a:ext cx="944123" cy="219294"/>
            </a:xfrm>
            <a:prstGeom prst="roundRect">
              <a:avLst/>
            </a:prstGeom>
            <a:solidFill>
              <a:srgbClr val="9BBB59">
                <a:lumMod val="40000"/>
                <a:lumOff val="60000"/>
              </a:srgbClr>
            </a:solid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Sound Biz</a:t>
              </a:r>
            </a:p>
          </p:txBody>
        </p:sp>
        <p:sp>
          <p:nvSpPr>
            <p:cNvPr id="76" name="Rectangle 75">
              <a:extLst>
                <a:ext uri="{FF2B5EF4-FFF2-40B4-BE49-F238E27FC236}">
                  <a16:creationId xmlns:a16="http://schemas.microsoft.com/office/drawing/2014/main" id="{ADE8F4F1-8701-8CCE-11A0-85DA3401C955}"/>
                </a:ext>
              </a:extLst>
            </p:cNvPr>
            <p:cNvSpPr/>
            <p:nvPr/>
          </p:nvSpPr>
          <p:spPr>
            <a:xfrm>
              <a:off x="3544442" y="1022350"/>
              <a:ext cx="892145" cy="955254"/>
            </a:xfrm>
            <a:prstGeom prst="rect">
              <a:avLst/>
            </a:prstGeom>
            <a:noFill/>
            <a:ln w="25400" cap="flat" cmpd="sng" algn="ctr">
              <a:solidFill>
                <a:srgbClr val="FF0000"/>
              </a:solidFill>
              <a:prstDash val="sysDot"/>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Rectangle: Rounded Corners 76">
              <a:extLst>
                <a:ext uri="{FF2B5EF4-FFF2-40B4-BE49-F238E27FC236}">
                  <a16:creationId xmlns:a16="http://schemas.microsoft.com/office/drawing/2014/main" id="{EE10B4BE-0DD8-1C4C-2215-915795D8896E}"/>
                </a:ext>
              </a:extLst>
            </p:cNvPr>
            <p:cNvSpPr/>
            <p:nvPr/>
          </p:nvSpPr>
          <p:spPr>
            <a:xfrm>
              <a:off x="3518453" y="750063"/>
              <a:ext cx="944123" cy="219294"/>
            </a:xfrm>
            <a:prstGeom prst="roundRect">
              <a:avLst/>
            </a:prstGeom>
            <a:solidFill>
              <a:srgbClr val="9BBB59">
                <a:lumMod val="40000"/>
                <a:lumOff val="60000"/>
              </a:srgbClr>
            </a:solid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Sound Biz</a:t>
              </a:r>
            </a:p>
          </p:txBody>
        </p:sp>
      </p:grpSp>
      <p:grpSp>
        <p:nvGrpSpPr>
          <p:cNvPr id="85" name="Group 84">
            <a:extLst>
              <a:ext uri="{FF2B5EF4-FFF2-40B4-BE49-F238E27FC236}">
                <a16:creationId xmlns:a16="http://schemas.microsoft.com/office/drawing/2014/main" id="{C54E389D-097D-B8AF-9BF9-BFDBD502BE77}"/>
              </a:ext>
            </a:extLst>
          </p:cNvPr>
          <p:cNvGrpSpPr/>
          <p:nvPr/>
        </p:nvGrpSpPr>
        <p:grpSpPr>
          <a:xfrm>
            <a:off x="308414" y="6131949"/>
            <a:ext cx="2428270" cy="586460"/>
            <a:chOff x="652971" y="6141546"/>
            <a:chExt cx="1366641" cy="309945"/>
          </a:xfrm>
        </p:grpSpPr>
        <p:pic>
          <p:nvPicPr>
            <p:cNvPr id="86" name="Picture 85">
              <a:extLst>
                <a:ext uri="{FF2B5EF4-FFF2-40B4-BE49-F238E27FC236}">
                  <a16:creationId xmlns:a16="http://schemas.microsoft.com/office/drawing/2014/main" id="{BAFD41A8-DC9F-FE14-96B1-386F99F69937}"/>
                </a:ext>
              </a:extLst>
            </p:cNvPr>
            <p:cNvPicPr>
              <a:picLocks noChangeAspect="1"/>
            </p:cNvPicPr>
            <p:nvPr/>
          </p:nvPicPr>
          <p:blipFill>
            <a:blip r:embed="rId5"/>
            <a:stretch>
              <a:fillRect/>
            </a:stretch>
          </p:blipFill>
          <p:spPr>
            <a:xfrm>
              <a:off x="1108002" y="6141546"/>
              <a:ext cx="393252" cy="309943"/>
            </a:xfrm>
            <a:prstGeom prst="rect">
              <a:avLst/>
            </a:prstGeom>
          </p:spPr>
        </p:pic>
        <p:pic>
          <p:nvPicPr>
            <p:cNvPr id="87" name="Picture 86">
              <a:extLst>
                <a:ext uri="{FF2B5EF4-FFF2-40B4-BE49-F238E27FC236}">
                  <a16:creationId xmlns:a16="http://schemas.microsoft.com/office/drawing/2014/main" id="{398FA509-84B9-CD4B-4C0D-9570D411BC6A}"/>
                </a:ext>
              </a:extLst>
            </p:cNvPr>
            <p:cNvPicPr>
              <a:picLocks noChangeAspect="1"/>
            </p:cNvPicPr>
            <p:nvPr/>
          </p:nvPicPr>
          <p:blipFill>
            <a:blip r:embed="rId6"/>
            <a:stretch>
              <a:fillRect/>
            </a:stretch>
          </p:blipFill>
          <p:spPr>
            <a:xfrm>
              <a:off x="1554859" y="6141546"/>
              <a:ext cx="464753" cy="309943"/>
            </a:xfrm>
            <a:prstGeom prst="rect">
              <a:avLst/>
            </a:prstGeom>
          </p:spPr>
        </p:pic>
        <p:pic>
          <p:nvPicPr>
            <p:cNvPr id="88" name="Picture 87">
              <a:extLst>
                <a:ext uri="{FF2B5EF4-FFF2-40B4-BE49-F238E27FC236}">
                  <a16:creationId xmlns:a16="http://schemas.microsoft.com/office/drawing/2014/main" id="{7F8AAC54-084D-F30B-5860-474A4A89A561}"/>
                </a:ext>
              </a:extLst>
            </p:cNvPr>
            <p:cNvPicPr>
              <a:picLocks noChangeAspect="1"/>
            </p:cNvPicPr>
            <p:nvPr/>
          </p:nvPicPr>
          <p:blipFill rotWithShape="1">
            <a:blip r:embed="rId7"/>
            <a:srcRect l="-407" t="124" r="24042" b="-124"/>
            <a:stretch/>
          </p:blipFill>
          <p:spPr>
            <a:xfrm>
              <a:off x="652971" y="6141547"/>
              <a:ext cx="428289" cy="309944"/>
            </a:xfrm>
            <a:prstGeom prst="rect">
              <a:avLst/>
            </a:prstGeom>
          </p:spPr>
        </p:pic>
      </p:grpSp>
      <p:sp>
        <p:nvSpPr>
          <p:cNvPr id="89" name="Rectangle: Rounded Corners 88">
            <a:extLst>
              <a:ext uri="{FF2B5EF4-FFF2-40B4-BE49-F238E27FC236}">
                <a16:creationId xmlns:a16="http://schemas.microsoft.com/office/drawing/2014/main" id="{AA3F7475-D363-1CCD-EDAF-9A1E5171ADCD}"/>
              </a:ext>
            </a:extLst>
          </p:cNvPr>
          <p:cNvSpPr/>
          <p:nvPr/>
        </p:nvSpPr>
        <p:spPr>
          <a:xfrm>
            <a:off x="6752240" y="794799"/>
            <a:ext cx="5318084" cy="1480995"/>
          </a:xfrm>
          <a:prstGeom prst="roundRect">
            <a:avLst>
              <a:gd name="adj" fmla="val 656"/>
            </a:avLst>
          </a:prstGeom>
          <a:solidFill>
            <a:srgbClr val="FFFFCC"/>
          </a:solidFill>
          <a:ln w="12700" cap="flat" cmpd="sng" algn="ctr">
            <a:solidFill>
              <a:srgbClr val="4F81BD">
                <a:shade val="50000"/>
              </a:srgbClr>
            </a:solidFill>
            <a:prstDash val="solid"/>
          </a:ln>
          <a:effectLst/>
        </p:spPr>
        <p:txBody>
          <a:bodyPr bIns="0" rtlCol="0" anchor="ctr"/>
          <a:lstStyle/>
          <a:p>
            <a:pPr marL="0" marR="0" lvl="0" indent="0" defTabSz="908444" eaLnBrk="1" fontAlgn="auto" latinLnBrk="0" hangingPunct="1">
              <a:lnSpc>
                <a:spcPct val="100000"/>
              </a:lnSpc>
              <a:spcBef>
                <a:spcPts val="0"/>
              </a:spcBef>
              <a:spcAft>
                <a:spcPts val="0"/>
              </a:spcAft>
              <a:buClrTx/>
              <a:buSzTx/>
              <a:buFontTx/>
              <a:buNone/>
              <a:tabLst/>
              <a:defRPr/>
            </a:pPr>
            <a:r>
              <a:rPr kumimoji="0" lang="en-US" sz="13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Pending point :</a:t>
            </a:r>
            <a:endPar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PEAC Market claim Target Zero but until Oct’ become increase </a:t>
            </a: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T</a:t>
            </a: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otal 3 cases all concerned Sound Biz</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2 cases concerned risky in assembly in the process</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part problem from maker</a:t>
            </a:r>
          </a:p>
          <a:p>
            <a:pPr marL="0" marR="0" lvl="0" indent="0" defTabSz="908444"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a:t>
            </a: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rPr>
              <a:t>This is serious situation, concern sections quickly take corrective action to stop Market claim</a:t>
            </a:r>
            <a:endParaRPr kumimoji="0" lang="en-US" sz="1300" b="0" i="0" u="none" strike="noStrike" kern="0" cap="none" spc="0" normalizeH="0" baseline="0" noProof="0" dirty="0">
              <a:ln>
                <a:noFill/>
              </a:ln>
              <a:solidFill>
                <a:prstClr val="white"/>
              </a:solidFill>
              <a:effectLst/>
              <a:uLnTx/>
              <a:uFillTx/>
              <a:latin typeface="Calibri"/>
              <a:ea typeface="+mn-ea"/>
              <a:cs typeface="+mn-cs"/>
            </a:endParaRPr>
          </a:p>
        </p:txBody>
      </p:sp>
      <p:sp>
        <p:nvSpPr>
          <p:cNvPr id="90" name="Rectangle: Rounded Corners 89">
            <a:extLst>
              <a:ext uri="{FF2B5EF4-FFF2-40B4-BE49-F238E27FC236}">
                <a16:creationId xmlns:a16="http://schemas.microsoft.com/office/drawing/2014/main" id="{D4F3A56A-0E1C-950B-2C7E-DA620BE0A548}"/>
              </a:ext>
            </a:extLst>
          </p:cNvPr>
          <p:cNvSpPr/>
          <p:nvPr/>
        </p:nvSpPr>
        <p:spPr>
          <a:xfrm>
            <a:off x="964948" y="1203840"/>
            <a:ext cx="677835" cy="223541"/>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MIC cannot Charge</a:t>
            </a:r>
          </a:p>
        </p:txBody>
      </p:sp>
      <p:sp>
        <p:nvSpPr>
          <p:cNvPr id="91" name="Rectangle: Rounded Corners 90">
            <a:extLst>
              <a:ext uri="{FF2B5EF4-FFF2-40B4-BE49-F238E27FC236}">
                <a16:creationId xmlns:a16="http://schemas.microsoft.com/office/drawing/2014/main" id="{A55630FB-455B-1136-BFB8-FC4D71B9628A}"/>
              </a:ext>
            </a:extLst>
          </p:cNvPr>
          <p:cNvSpPr/>
          <p:nvPr/>
        </p:nvSpPr>
        <p:spPr>
          <a:xfrm>
            <a:off x="2899609" y="1209751"/>
            <a:ext cx="555992" cy="219294"/>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Adaptor NG</a:t>
            </a:r>
          </a:p>
        </p:txBody>
      </p:sp>
      <p:sp>
        <p:nvSpPr>
          <p:cNvPr id="92" name="Rectangle: Rounded Corners 91">
            <a:extLst>
              <a:ext uri="{FF2B5EF4-FFF2-40B4-BE49-F238E27FC236}">
                <a16:creationId xmlns:a16="http://schemas.microsoft.com/office/drawing/2014/main" id="{27173921-BFCC-1827-0D72-21B05C3A2540}"/>
              </a:ext>
            </a:extLst>
          </p:cNvPr>
          <p:cNvSpPr/>
          <p:nvPr/>
        </p:nvSpPr>
        <p:spPr>
          <a:xfrm>
            <a:off x="4054024" y="1220238"/>
            <a:ext cx="649801" cy="219294"/>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Connector NG by Bond</a:t>
            </a:r>
          </a:p>
        </p:txBody>
      </p:sp>
      <p:sp>
        <p:nvSpPr>
          <p:cNvPr id="93" name="Rectangle: Rounded Corners 92">
            <a:extLst>
              <a:ext uri="{FF2B5EF4-FFF2-40B4-BE49-F238E27FC236}">
                <a16:creationId xmlns:a16="http://schemas.microsoft.com/office/drawing/2014/main" id="{34237CFB-A121-91DB-D7DD-C4B734D67C04}"/>
              </a:ext>
            </a:extLst>
          </p:cNvPr>
          <p:cNvSpPr/>
          <p:nvPr/>
        </p:nvSpPr>
        <p:spPr>
          <a:xfrm>
            <a:off x="2108839" y="23218"/>
            <a:ext cx="1514005" cy="39271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effectLst>
                  <a:glow rad="127000">
                    <a:schemeClr val="tx1"/>
                  </a:glow>
                </a:effectLst>
                <a:latin typeface="Meiryo UI" panose="020B0604030504040204" pitchFamily="34" charset="-128"/>
                <a:ea typeface="Meiryo UI" panose="020B0604030504040204" pitchFamily="34" charset="-128"/>
              </a:rPr>
              <a:t>PEAC</a:t>
            </a:r>
          </a:p>
        </p:txBody>
      </p:sp>
    </p:spTree>
    <p:extLst>
      <p:ext uri="{BB962C8B-B14F-4D97-AF65-F5344CB8AC3E}">
        <p14:creationId xmlns:p14="http://schemas.microsoft.com/office/powerpoint/2010/main" val="11572305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82EB414-137B-4C09-B766-9F28CA52E654}"/>
              </a:ext>
            </a:extLst>
          </p:cNvPr>
          <p:cNvSpPr/>
          <p:nvPr/>
        </p:nvSpPr>
        <p:spPr>
          <a:xfrm>
            <a:off x="2335301" y="0"/>
            <a:ext cx="8853400" cy="41716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000" b="1" dirty="0">
                <a:latin typeface="Meiryo" panose="020B0604030504040204" pitchFamily="34" charset="-128"/>
                <a:ea typeface="Meiryo" panose="020B0604030504040204" pitchFamily="34" charset="-128"/>
              </a:rPr>
              <a:t>OQC Quality Report</a:t>
            </a:r>
          </a:p>
        </p:txBody>
      </p:sp>
      <p:graphicFrame>
        <p:nvGraphicFramePr>
          <p:cNvPr id="2" name="Chart 1">
            <a:extLst>
              <a:ext uri="{FF2B5EF4-FFF2-40B4-BE49-F238E27FC236}">
                <a16:creationId xmlns:a16="http://schemas.microsoft.com/office/drawing/2014/main" id="{B2B041FA-D759-F590-92ED-D3467425D774}"/>
              </a:ext>
            </a:extLst>
          </p:cNvPr>
          <p:cNvGraphicFramePr>
            <a:graphicFrameLocks/>
          </p:cNvGraphicFramePr>
          <p:nvPr>
            <p:extLst/>
          </p:nvPr>
        </p:nvGraphicFramePr>
        <p:xfrm>
          <a:off x="171274" y="882027"/>
          <a:ext cx="6001456" cy="1403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E7940EA8-7390-E76F-E634-3E4410DAA7BD}"/>
              </a:ext>
            </a:extLst>
          </p:cNvPr>
          <p:cNvGraphicFramePr>
            <a:graphicFrameLocks noGrp="1"/>
          </p:cNvGraphicFramePr>
          <p:nvPr>
            <p:extLst/>
          </p:nvPr>
        </p:nvGraphicFramePr>
        <p:xfrm>
          <a:off x="65448" y="2631359"/>
          <a:ext cx="12059177" cy="4179313"/>
        </p:xfrm>
        <a:graphic>
          <a:graphicData uri="http://schemas.openxmlformats.org/drawingml/2006/table">
            <a:tbl>
              <a:tblPr firstRow="1" bandRow="1"/>
              <a:tblGrid>
                <a:gridCol w="3249252">
                  <a:extLst>
                    <a:ext uri="{9D8B030D-6E8A-4147-A177-3AD203B41FA5}">
                      <a16:colId xmlns:a16="http://schemas.microsoft.com/office/drawing/2014/main" val="2263131906"/>
                    </a:ext>
                  </a:extLst>
                </a:gridCol>
                <a:gridCol w="4464767">
                  <a:extLst>
                    <a:ext uri="{9D8B030D-6E8A-4147-A177-3AD203B41FA5}">
                      <a16:colId xmlns:a16="http://schemas.microsoft.com/office/drawing/2014/main" val="3883175852"/>
                    </a:ext>
                  </a:extLst>
                </a:gridCol>
                <a:gridCol w="4345158">
                  <a:extLst>
                    <a:ext uri="{9D8B030D-6E8A-4147-A177-3AD203B41FA5}">
                      <a16:colId xmlns:a16="http://schemas.microsoft.com/office/drawing/2014/main" val="1337574499"/>
                    </a:ext>
                  </a:extLst>
                </a:gridCol>
              </a:tblGrid>
              <a:tr h="308353">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Problem</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Main cause</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Improvement Action</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extLst>
                  <a:ext uri="{0D108BD9-81ED-4DB2-BD59-A6C34878D82A}">
                    <a16:rowId xmlns:a16="http://schemas.microsoft.com/office/drawing/2014/main" val="2116725285"/>
                  </a:ext>
                </a:extLst>
              </a:tr>
              <a:tr h="1736333">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ja-JP" sz="11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Abnormal image on monitor</a:t>
                      </a:r>
                      <a:endParaRPr kumimoji="0" lang="en-US" altLang="ja-JP"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VL-SE30XLA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 date  : 08-Oct-24 (84 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1/3 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endParaRP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rPr>
                        <a:t>Main Cause</a:t>
                      </a:r>
                      <a:r>
                        <a:rPr lang="en-US" sz="1100" b="1"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 </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FE analysis NG by LCD part</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P/No:  L5EDDYY00656 &lt;Maker: Giant-Plus&gt;</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D/C:  </a:t>
                      </a:r>
                      <a:r>
                        <a:rPr kumimoji="0" 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240806 (06.Aug.24</a:t>
                      </a:r>
                      <a:r>
                        <a:rPr kumimoji="0" 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a:t>
                      </a:r>
                      <a:endParaRPr lang="en-US" sz="1100" b="0" u="none"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indent="-17145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History part coming &amp; using:</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D/C            :  240805; </a:t>
                      </a:r>
                      <a:r>
                        <a:rPr lang="en-US" sz="1100" b="0" u="none" dirty="0">
                          <a:solidFill>
                            <a:srgbClr val="FF0000"/>
                          </a:solidFill>
                          <a:latin typeface="Meiryo UI" panose="020B0604030504040204" pitchFamily="34" charset="-128"/>
                          <a:ea typeface="Meiryo UI" panose="020B0604030504040204" pitchFamily="34" charset="-128"/>
                        </a:rPr>
                        <a:t>240806</a:t>
                      </a:r>
                      <a:r>
                        <a:rPr lang="en-US" sz="1100" b="0" u="none" dirty="0">
                          <a:solidFill>
                            <a:schemeClr val="tx1"/>
                          </a:solidFill>
                          <a:latin typeface="Meiryo UI" panose="020B0604030504040204" pitchFamily="34" charset="-128"/>
                          <a:ea typeface="Meiryo UI" panose="020B0604030504040204" pitchFamily="34" charset="-128"/>
                        </a:rPr>
                        <a:t>; 240816</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Start using  :  01.Oct.2024</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Total use     :  25,661pcs</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Inventory    :  12,395pcs</a:t>
                      </a:r>
                    </a:p>
                    <a:p>
                      <a:pPr marL="171450" indent="-17145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Pass Cause </a:t>
                      </a:r>
                      <a:r>
                        <a:rPr lang="en-US" sz="1100" b="1" u="none" dirty="0">
                          <a:solidFill>
                            <a:schemeClr val="tx1"/>
                          </a:solidFill>
                          <a:latin typeface="Meiryo UI" panose="020B0604030504040204" pitchFamily="34" charset="-128"/>
                          <a:ea typeface="Meiryo UI" panose="020B0604030504040204" pitchFamily="34" charset="-128"/>
                        </a:rPr>
                        <a:t>: </a:t>
                      </a:r>
                      <a:endParaRPr lang="en-US" sz="1100" b="0" u="none" dirty="0">
                        <a:solidFill>
                          <a:schemeClr val="tx1"/>
                        </a:solidFill>
                        <a:latin typeface="Meiryo UI" panose="020B0604030504040204" pitchFamily="34" charset="-128"/>
                        <a:ea typeface="Meiryo UI" panose="020B0604030504040204" pitchFamily="34" charset="-128"/>
                      </a:endParaRPr>
                    </a:p>
                    <a:p>
                      <a:pPr marL="171450" indent="-171450" algn="l">
                        <a:lnSpc>
                          <a:spcPct val="100000"/>
                        </a:lnSpc>
                        <a:buFont typeface="Wingdings" panose="05000000000000000000" pitchFamily="2" charset="2"/>
                        <a:buChar char="§"/>
                      </a:pPr>
                      <a:r>
                        <a:rPr lang="en-US" sz="1100" b="0" u="none" dirty="0">
                          <a:solidFill>
                            <a:schemeClr val="tx1"/>
                          </a:solidFill>
                          <a:latin typeface="Meiryo UI" panose="020B0604030504040204" pitchFamily="34" charset="-128"/>
                          <a:ea typeface="Meiryo UI" panose="020B0604030504040204" pitchFamily="34" charset="-128"/>
                        </a:rPr>
                        <a:t>This model running on automation line so cannot find out</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Temporary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en-US" sz="11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FA: FG aging 2.5mins after check display. Result: 74pcs all OK</a:t>
                      </a:r>
                      <a:endParaRPr lang="en-US" altLang="en-US" sz="1100" b="1" u="sng" kern="120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IQC sorting single part 200pcs. Result: OK All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IQC already sent NG sample to maker for analysis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   (Waiting for Maker feedback report until 17.Nov)</a:t>
                      </a:r>
                      <a:endParaRPr lang="en-US" sz="1100" b="0" u="none" dirty="0">
                        <a:solidFill>
                          <a:schemeClr val="tx1"/>
                        </a:solidFill>
                        <a:latin typeface="Meiryo UI" panose="020B0604030504040204" pitchFamily="34" charset="-128"/>
                        <a:ea typeface="Meiryo UI" panose="020B0604030504040204" pitchFamily="34" charset="-128"/>
                      </a:endParaRP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75217007"/>
                  </a:ext>
                </a:extLst>
              </a:tr>
              <a:tr h="2079328">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ja-JP" sz="1100" b="1" i="0" u="none" strike="noStrike" kern="1200"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Image of Monitor abnormal</a:t>
                      </a:r>
                      <a:endParaRPr kumimoji="0" lang="en-US" altLang="ja-JP" sz="11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VL-SE31XL (Automation line)</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 date  : 10-Oct-24 (162pcs)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1/5 pcs (4JACA008765)</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altLang="ja-JP"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Root cause</a:t>
                      </a: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Solder ball stick inside cable  Make LCD pattern short</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100" b="0" dirty="0">
                          <a:solidFill>
                            <a:schemeClr val="tx1"/>
                          </a:solidFill>
                          <a:latin typeface="Meiryo" panose="020B0604030504040204" pitchFamily="34" charset="-128"/>
                          <a:ea typeface="Meiryo" panose="020B0604030504040204" pitchFamily="34" charset="-128"/>
                        </a:rPr>
                        <a:t>Suspect cause</a:t>
                      </a:r>
                      <a:r>
                        <a:rPr lang="en-US" sz="1100" b="1" dirty="0">
                          <a:solidFill>
                            <a:schemeClr val="tx1"/>
                          </a:solidFill>
                          <a:latin typeface="Meiryo" panose="020B0604030504040204" pitchFamily="34" charset="-128"/>
                          <a:ea typeface="Meiryo" panose="020B0604030504040204" pitchFamily="34" charset="-128"/>
                        </a:rPr>
                        <a:t>: </a:t>
                      </a:r>
                      <a:r>
                        <a:rPr lang="en-US" sz="1100" dirty="0">
                          <a:solidFill>
                            <a:schemeClr val="tx1"/>
                          </a:solidFill>
                          <a:latin typeface="Meiryo" panose="020B0604030504040204" pitchFamily="34" charset="-128"/>
                          <a:ea typeface="Meiryo" panose="020B0604030504040204" pitchFamily="34" charset="-128"/>
                        </a:rPr>
                        <a:t>Due to connector near soldering MIC position </a:t>
                      </a:r>
                      <a:r>
                        <a:rPr lang="en-US" sz="1100" dirty="0">
                          <a:solidFill>
                            <a:schemeClr val="tx1"/>
                          </a:solidFill>
                          <a:latin typeface="Meiryo" panose="020B0604030504040204" pitchFamily="34" charset="-128"/>
                          <a:ea typeface="Meiryo" panose="020B0604030504040204" pitchFamily="34" charset="-128"/>
                          <a:sym typeface="Wingdings" panose="05000000000000000000" pitchFamily="2" charset="2"/>
                        </a:rPr>
                        <a:t> Solder ball fly to connector position</a:t>
                      </a: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 </a:t>
                      </a:r>
                      <a:r>
                        <a:rPr lang="en-US" altLang="ja-JP"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Pass cause</a:t>
                      </a: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 </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altLang="ja-JP" sz="1100" b="0" dirty="0">
                          <a:solidFill>
                            <a:schemeClr val="tx1"/>
                          </a:solidFill>
                          <a:latin typeface="Meiryo" panose="020B0604030504040204" pitchFamily="34" charset="-128"/>
                          <a:ea typeface="Meiryo" panose="020B0604030504040204" pitchFamily="34" charset="-128"/>
                          <a:cs typeface="Arial" panose="020B0604020202020204" pitchFamily="34" charset="0"/>
                          <a:sym typeface="Wingdings" pitchFamily="2" charset="2"/>
                        </a:rPr>
                        <a:t>Due to LCD’s Pattern not yet short, </a:t>
                      </a:r>
                      <a:r>
                        <a:rPr lang="en-GB" altLang="ja-JP" sz="1100" b="0" dirty="0">
                          <a:solidFill>
                            <a:srgbClr val="000099"/>
                          </a:solidFill>
                          <a:latin typeface="Meiryo" panose="020B0604030504040204" pitchFamily="34" charset="-128"/>
                          <a:ea typeface="Meiryo" panose="020B0604030504040204" pitchFamily="34" charset="-128"/>
                          <a:cs typeface="Arial" panose="020B0604020202020204" pitchFamily="34" charset="0"/>
                          <a:sym typeface="Wingdings" pitchFamily="2" charset="2"/>
                        </a:rPr>
                        <a:t>s</a:t>
                      </a:r>
                      <a:r>
                        <a:rPr lang="en-GB" sz="1100" dirty="0">
                          <a:solidFill>
                            <a:srgbClr val="000099"/>
                          </a:solidFill>
                          <a:latin typeface="Meiryo" panose="020B0604030504040204" pitchFamily="34" charset="-128"/>
                          <a:ea typeface="Meiryo" panose="020B0604030504040204" pitchFamily="34" charset="-128"/>
                          <a:cs typeface="Arial" panose="020B0604020202020204" pitchFamily="34" charset="0"/>
                        </a:rPr>
                        <a:t>o product still OK at FCT &amp; FA </a:t>
                      </a:r>
                      <a:r>
                        <a:rPr lang="en-GB" sz="1100" dirty="0">
                          <a:solidFill>
                            <a:schemeClr val="tx1"/>
                          </a:solidFill>
                          <a:latin typeface="Meiryo" panose="020B0604030504040204" pitchFamily="34" charset="-128"/>
                          <a:ea typeface="Meiryo" panose="020B0604030504040204" pitchFamily="34" charset="-128"/>
                          <a:cs typeface="Arial" panose="020B0604020202020204" pitchFamily="34" charset="0"/>
                        </a:rPr>
                        <a:t>(Recheck NG product on Automation line NG)</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lang="en-GB" sz="1100" i="0" dirty="0">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a:t>
                      </a:r>
                      <a:r>
                        <a:rPr lang="en-GB" sz="1100" i="0" dirty="0">
                          <a:latin typeface="Meiryo" panose="020B0604030504040204" pitchFamily="34" charset="-128"/>
                          <a:ea typeface="Meiryo" panose="020B0604030504040204" pitchFamily="34" charset="-128"/>
                          <a:cs typeface="Arial" panose="020B0604020202020204" pitchFamily="34" charset="0"/>
                        </a:rPr>
                        <a:t>There are 3 process of FCT &amp; FA can detect (By FCT checker, Manual LCD/Keys/LED check &amp; Automation - F2)</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Action:</a:t>
                      </a:r>
                    </a:p>
                    <a:p>
                      <a:pPr marL="171450" indent="-171450">
                        <a:lnSpc>
                          <a:spcPct val="100000"/>
                        </a:lnSpc>
                        <a:buFont typeface="Wingdings" panose="05000000000000000000" pitchFamily="2" charset="2"/>
                        <a:buChar char="§"/>
                      </a:pPr>
                      <a:r>
                        <a:rPr lang="en-US" sz="1100" b="0" dirty="0">
                          <a:solidFill>
                            <a:schemeClr val="tx1"/>
                          </a:solidFill>
                          <a:latin typeface="Meiryo" panose="020B0604030504040204" pitchFamily="34" charset="-128"/>
                          <a:ea typeface="Meiryo" panose="020B0604030504040204" pitchFamily="34" charset="-128"/>
                        </a:rPr>
                        <a:t>Make cover on JIG to prevent solder ball drop to connector when soldering MIC</a:t>
                      </a:r>
                    </a:p>
                    <a:p>
                      <a:pPr marL="0" indent="0">
                        <a:lnSpc>
                          <a:spcPct val="100000"/>
                        </a:lnSpc>
                        <a:buFont typeface="Wingdings" panose="05000000000000000000" pitchFamily="2" charset="2"/>
                        <a:buNone/>
                      </a:pPr>
                      <a:r>
                        <a:rPr lang="en-US" sz="1100" b="1" u="none" dirty="0">
                          <a:solidFill>
                            <a:schemeClr val="tx1"/>
                          </a:solidFill>
                          <a:latin typeface="Meiryo" panose="020B0604030504040204" pitchFamily="34" charset="-128"/>
                          <a:ea typeface="Meiryo" panose="020B0604030504040204" pitchFamily="34" charset="-128"/>
                        </a:rPr>
                        <a:t>   </a:t>
                      </a:r>
                      <a:r>
                        <a:rPr lang="en-US" sz="1100" b="0" u="none" dirty="0">
                          <a:solidFill>
                            <a:schemeClr val="tx1"/>
                          </a:solidFill>
                          <a:latin typeface="Meiryo" panose="020B0604030504040204" pitchFamily="34" charset="-128"/>
                          <a:ea typeface="Meiryo" panose="020B0604030504040204" pitchFamily="34" charset="-128"/>
                          <a:sym typeface="Wingdings" panose="05000000000000000000" pitchFamily="2" charset="2"/>
                        </a:rPr>
                        <a:t> Already i</a:t>
                      </a:r>
                      <a:r>
                        <a:rPr lang="en-US" sz="1100" b="0" u="none" dirty="0">
                          <a:solidFill>
                            <a:schemeClr val="tx1"/>
                          </a:solidFill>
                          <a:latin typeface="Meiryo" panose="020B0604030504040204" pitchFamily="34" charset="-128"/>
                          <a:ea typeface="Meiryo" panose="020B0604030504040204" pitchFamily="34" charset="-128"/>
                        </a:rPr>
                        <a:t>mproved for all </a:t>
                      </a:r>
                      <a:r>
                        <a:rPr lang="en-US" sz="1100" b="0" dirty="0">
                          <a:solidFill>
                            <a:schemeClr val="tx1"/>
                          </a:solidFill>
                          <a:latin typeface="Meiryo" panose="020B0604030504040204" pitchFamily="34" charset="-128"/>
                          <a:ea typeface="Meiryo" panose="020B0604030504040204" pitchFamily="34" charset="-128"/>
                        </a:rPr>
                        <a:t>13 JIGs for 9 Lines</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72846854"/>
                  </a:ext>
                </a:extLst>
              </a:tr>
            </a:tbl>
          </a:graphicData>
        </a:graphic>
      </p:graphicFrame>
      <p:grpSp>
        <p:nvGrpSpPr>
          <p:cNvPr id="7" name="Group 6">
            <a:extLst>
              <a:ext uri="{FF2B5EF4-FFF2-40B4-BE49-F238E27FC236}">
                <a16:creationId xmlns:a16="http://schemas.microsoft.com/office/drawing/2014/main" id="{74E03BD0-C3F3-2B74-48B9-941EE8824D5B}"/>
              </a:ext>
            </a:extLst>
          </p:cNvPr>
          <p:cNvGrpSpPr/>
          <p:nvPr/>
        </p:nvGrpSpPr>
        <p:grpSpPr>
          <a:xfrm>
            <a:off x="886718" y="3722372"/>
            <a:ext cx="1420484" cy="850474"/>
            <a:chOff x="385220" y="2818759"/>
            <a:chExt cx="3222358" cy="2873411"/>
          </a:xfrm>
        </p:grpSpPr>
        <p:pic>
          <p:nvPicPr>
            <p:cNvPr id="8" name="Picture 7">
              <a:extLst>
                <a:ext uri="{FF2B5EF4-FFF2-40B4-BE49-F238E27FC236}">
                  <a16:creationId xmlns:a16="http://schemas.microsoft.com/office/drawing/2014/main" id="{A8F19570-3DC7-78A8-6EA2-83A6E35CA617}"/>
                </a:ext>
              </a:extLst>
            </p:cNvPr>
            <p:cNvPicPr>
              <a:picLocks noChangeAspect="1"/>
            </p:cNvPicPr>
            <p:nvPr/>
          </p:nvPicPr>
          <p:blipFill>
            <a:blip r:embed="rId4"/>
            <a:stretch>
              <a:fillRect/>
            </a:stretch>
          </p:blipFill>
          <p:spPr>
            <a:xfrm>
              <a:off x="385220" y="3340335"/>
              <a:ext cx="3222358" cy="2351835"/>
            </a:xfrm>
            <a:prstGeom prst="rect">
              <a:avLst/>
            </a:prstGeom>
          </p:spPr>
        </p:pic>
        <p:sp>
          <p:nvSpPr>
            <p:cNvPr id="11" name="Rectangle 10">
              <a:extLst>
                <a:ext uri="{FF2B5EF4-FFF2-40B4-BE49-F238E27FC236}">
                  <a16:creationId xmlns:a16="http://schemas.microsoft.com/office/drawing/2014/main" id="{2C220BDE-2A13-12B4-4547-9329B4A6A56E}"/>
                </a:ext>
              </a:extLst>
            </p:cNvPr>
            <p:cNvSpPr/>
            <p:nvPr/>
          </p:nvSpPr>
          <p:spPr>
            <a:xfrm>
              <a:off x="396361" y="2818759"/>
              <a:ext cx="3198267" cy="451219"/>
            </a:xfrm>
            <a:prstGeom prst="rect">
              <a:avLst/>
            </a:prstGeom>
            <a:no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LCD Abnormal Image</a:t>
              </a:r>
            </a:p>
          </p:txBody>
        </p:sp>
      </p:grpSp>
      <p:grpSp>
        <p:nvGrpSpPr>
          <p:cNvPr id="12" name="Group 11">
            <a:extLst>
              <a:ext uri="{FF2B5EF4-FFF2-40B4-BE49-F238E27FC236}">
                <a16:creationId xmlns:a16="http://schemas.microsoft.com/office/drawing/2014/main" id="{6AD605E6-95C0-DADA-1A6C-428F3F9EC29A}"/>
              </a:ext>
            </a:extLst>
          </p:cNvPr>
          <p:cNvGrpSpPr/>
          <p:nvPr/>
        </p:nvGrpSpPr>
        <p:grpSpPr>
          <a:xfrm>
            <a:off x="824204" y="5509603"/>
            <a:ext cx="1511097" cy="1145198"/>
            <a:chOff x="467945" y="3723023"/>
            <a:chExt cx="2664448" cy="2918773"/>
          </a:xfrm>
        </p:grpSpPr>
        <p:pic>
          <p:nvPicPr>
            <p:cNvPr id="13" name="Picture 12">
              <a:extLst>
                <a:ext uri="{FF2B5EF4-FFF2-40B4-BE49-F238E27FC236}">
                  <a16:creationId xmlns:a16="http://schemas.microsoft.com/office/drawing/2014/main" id="{12B50A94-BDCE-B0F5-A4FF-3BA518ADC877}"/>
                </a:ext>
              </a:extLst>
            </p:cNvPr>
            <p:cNvPicPr>
              <a:picLocks noChangeAspect="1"/>
            </p:cNvPicPr>
            <p:nvPr/>
          </p:nvPicPr>
          <p:blipFill>
            <a:blip r:embed="rId5"/>
            <a:stretch>
              <a:fillRect/>
            </a:stretch>
          </p:blipFill>
          <p:spPr>
            <a:xfrm>
              <a:off x="467945" y="4191000"/>
              <a:ext cx="2664448" cy="2450796"/>
            </a:xfrm>
            <a:prstGeom prst="rect">
              <a:avLst/>
            </a:prstGeom>
            <a:noFill/>
            <a:ln w="3175"/>
          </p:spPr>
        </p:pic>
        <p:sp>
          <p:nvSpPr>
            <p:cNvPr id="14" name="Rectangle 13">
              <a:extLst>
                <a:ext uri="{FF2B5EF4-FFF2-40B4-BE49-F238E27FC236}">
                  <a16:creationId xmlns:a16="http://schemas.microsoft.com/office/drawing/2014/main" id="{EFCA5E97-905D-49C3-7EFF-8A99C97B7199}"/>
                </a:ext>
              </a:extLst>
            </p:cNvPr>
            <p:cNvSpPr/>
            <p:nvPr/>
          </p:nvSpPr>
          <p:spPr>
            <a:xfrm>
              <a:off x="467945" y="3723023"/>
              <a:ext cx="2664448" cy="447301"/>
            </a:xfrm>
            <a:prstGeom prst="rect">
              <a:avLst/>
            </a:prstGeom>
            <a:noFill/>
            <a:ln w="6350" cap="flat" cmpd="sng" algn="ctr">
              <a:solidFill>
                <a:sysClr val="windowText" lastClr="000000"/>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3300"/>
                  </a:solidFill>
                  <a:effectLst/>
                  <a:uLnTx/>
                  <a:uFillTx/>
                  <a:latin typeface="Meiryo" panose="020B0604030504040204" pitchFamily="34" charset="-128"/>
                  <a:ea typeface="Meiryo" panose="020B0604030504040204" pitchFamily="34" charset="-128"/>
                  <a:cs typeface="+mn-cs"/>
                </a:rPr>
                <a:t>Image not clear</a:t>
              </a:r>
            </a:p>
          </p:txBody>
        </p:sp>
      </p:grpSp>
      <p:grpSp>
        <p:nvGrpSpPr>
          <p:cNvPr id="16" name="Group 15">
            <a:extLst>
              <a:ext uri="{FF2B5EF4-FFF2-40B4-BE49-F238E27FC236}">
                <a16:creationId xmlns:a16="http://schemas.microsoft.com/office/drawing/2014/main" id="{448DF702-B826-8170-5EB2-6F74BDADF9F6}"/>
              </a:ext>
            </a:extLst>
          </p:cNvPr>
          <p:cNvGrpSpPr/>
          <p:nvPr/>
        </p:nvGrpSpPr>
        <p:grpSpPr>
          <a:xfrm>
            <a:off x="4787627" y="5121489"/>
            <a:ext cx="1635260" cy="391291"/>
            <a:chOff x="4330574" y="1271399"/>
            <a:chExt cx="1982832" cy="727809"/>
          </a:xfrm>
        </p:grpSpPr>
        <p:pic>
          <p:nvPicPr>
            <p:cNvPr id="18" name="Picture 17">
              <a:extLst>
                <a:ext uri="{FF2B5EF4-FFF2-40B4-BE49-F238E27FC236}">
                  <a16:creationId xmlns:a16="http://schemas.microsoft.com/office/drawing/2014/main" id="{AAB7D4A7-E8C0-2A6D-F817-7B4EA8C92435}"/>
                </a:ext>
              </a:extLst>
            </p:cNvPr>
            <p:cNvPicPr>
              <a:picLocks noChangeAspect="1"/>
            </p:cNvPicPr>
            <p:nvPr/>
          </p:nvPicPr>
          <p:blipFill>
            <a:blip r:embed="rId6"/>
            <a:stretch>
              <a:fillRect/>
            </a:stretch>
          </p:blipFill>
          <p:spPr>
            <a:xfrm>
              <a:off x="5213029" y="1271399"/>
              <a:ext cx="1100377" cy="727809"/>
            </a:xfrm>
            <a:prstGeom prst="rect">
              <a:avLst/>
            </a:prstGeom>
          </p:spPr>
        </p:pic>
        <p:sp>
          <p:nvSpPr>
            <p:cNvPr id="19" name="Rectangle: Rounded Corners 18">
              <a:extLst>
                <a:ext uri="{FF2B5EF4-FFF2-40B4-BE49-F238E27FC236}">
                  <a16:creationId xmlns:a16="http://schemas.microsoft.com/office/drawing/2014/main" id="{6B04EA15-8F83-C280-8457-8CCAD5BFBDF4}"/>
                </a:ext>
              </a:extLst>
            </p:cNvPr>
            <p:cNvSpPr/>
            <p:nvPr/>
          </p:nvSpPr>
          <p:spPr>
            <a:xfrm>
              <a:off x="4330574" y="1638390"/>
              <a:ext cx="1051304" cy="227645"/>
            </a:xfrm>
            <a:prstGeom prst="roundRect">
              <a:avLst>
                <a:gd name="adj" fmla="val 5239"/>
              </a:avLst>
            </a:prstGeom>
            <a:noFill/>
            <a:ln w="25400" cap="flat" cmpd="sng" algn="ctr">
              <a:noFill/>
              <a:prstDash val="solid"/>
            </a:ln>
            <a:effectLst/>
          </p:spPr>
          <p:txBody>
            <a:bodyPr tIns="0" bIns="91440" rtlCol="0" anchor="ctr"/>
            <a:lstStyle/>
            <a:p>
              <a:pPr marL="0" marR="0" lvl="0" indent="0" algn="ctr" defTabSz="908444" eaLnBrk="1" fontAlgn="auto" latinLnBrk="0" hangingPunct="1">
                <a:lnSpc>
                  <a:spcPct val="15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0000"/>
                  </a:solidFill>
                  <a:effectLst/>
                  <a:highlight>
                    <a:srgbClr val="FFFF00"/>
                  </a:highlight>
                  <a:uLnTx/>
                  <a:uFillTx/>
                  <a:latin typeface="Meiryo" panose="020B0604030504040204" pitchFamily="34" charset="-128"/>
                  <a:ea typeface="Meiryo" panose="020B0604030504040204" pitchFamily="34" charset="-128"/>
                  <a:cs typeface="+mn-cs"/>
                </a:rPr>
                <a:t>Solder ball</a:t>
              </a:r>
            </a:p>
          </p:txBody>
        </p:sp>
      </p:grpSp>
      <p:sp>
        <p:nvSpPr>
          <p:cNvPr id="20" name="Rectangle: Rounded Corners 19">
            <a:extLst>
              <a:ext uri="{FF2B5EF4-FFF2-40B4-BE49-F238E27FC236}">
                <a16:creationId xmlns:a16="http://schemas.microsoft.com/office/drawing/2014/main" id="{0AA7D21E-4499-DEB3-2C9C-CC8BE9647D1A}"/>
              </a:ext>
            </a:extLst>
          </p:cNvPr>
          <p:cNvSpPr/>
          <p:nvPr/>
        </p:nvSpPr>
        <p:spPr>
          <a:xfrm>
            <a:off x="171274" y="2668754"/>
            <a:ext cx="865046" cy="174329"/>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defRPr/>
            </a:pPr>
            <a:r>
              <a:rPr lang="en-US" sz="1200" b="1" kern="0" dirty="0">
                <a:solidFill>
                  <a:prstClr val="black"/>
                </a:solidFill>
                <a:latin typeface="Meiryo UI" panose="020B0604030504040204" pitchFamily="34" charset="-128"/>
                <a:ea typeface="Meiryo UI" panose="020B0604030504040204" pitchFamily="34" charset="-128"/>
              </a:rPr>
              <a:t>OQC-DP</a:t>
            </a:r>
          </a:p>
        </p:txBody>
      </p:sp>
      <p:grpSp>
        <p:nvGrpSpPr>
          <p:cNvPr id="21" name="Group 20">
            <a:extLst>
              <a:ext uri="{FF2B5EF4-FFF2-40B4-BE49-F238E27FC236}">
                <a16:creationId xmlns:a16="http://schemas.microsoft.com/office/drawing/2014/main" id="{BCC77326-7622-9545-B826-184F7973364B}"/>
              </a:ext>
            </a:extLst>
          </p:cNvPr>
          <p:cNvGrpSpPr/>
          <p:nvPr/>
        </p:nvGrpSpPr>
        <p:grpSpPr>
          <a:xfrm>
            <a:off x="7831624" y="5509583"/>
            <a:ext cx="4195802" cy="1299922"/>
            <a:chOff x="7796663" y="4789089"/>
            <a:chExt cx="4308251" cy="1424764"/>
          </a:xfrm>
        </p:grpSpPr>
        <p:pic>
          <p:nvPicPr>
            <p:cNvPr id="22" name="Picture 21">
              <a:extLst>
                <a:ext uri="{FF2B5EF4-FFF2-40B4-BE49-F238E27FC236}">
                  <a16:creationId xmlns:a16="http://schemas.microsoft.com/office/drawing/2014/main" id="{3DF38EDC-855B-CBB3-1A21-8F60DC14FD96}"/>
                </a:ext>
              </a:extLst>
            </p:cNvPr>
            <p:cNvPicPr>
              <a:picLocks noChangeAspect="1"/>
            </p:cNvPicPr>
            <p:nvPr/>
          </p:nvPicPr>
          <p:blipFill>
            <a:blip r:embed="rId7"/>
            <a:stretch>
              <a:fillRect/>
            </a:stretch>
          </p:blipFill>
          <p:spPr>
            <a:xfrm>
              <a:off x="7796663" y="4789089"/>
              <a:ext cx="2248250" cy="1424764"/>
            </a:xfrm>
            <a:prstGeom prst="rect">
              <a:avLst/>
            </a:prstGeom>
          </p:spPr>
        </p:pic>
        <p:pic>
          <p:nvPicPr>
            <p:cNvPr id="23" name="Picture 22">
              <a:extLst>
                <a:ext uri="{FF2B5EF4-FFF2-40B4-BE49-F238E27FC236}">
                  <a16:creationId xmlns:a16="http://schemas.microsoft.com/office/drawing/2014/main" id="{0F266CB0-AC65-0A85-5F92-36CA3F2BFFF3}"/>
                </a:ext>
              </a:extLst>
            </p:cNvPr>
            <p:cNvPicPr>
              <a:picLocks noChangeAspect="1"/>
            </p:cNvPicPr>
            <p:nvPr/>
          </p:nvPicPr>
          <p:blipFill>
            <a:blip r:embed="rId8"/>
            <a:srcRect r="1562"/>
            <a:stretch/>
          </p:blipFill>
          <p:spPr>
            <a:xfrm>
              <a:off x="9900360" y="4789089"/>
              <a:ext cx="2204554" cy="1424764"/>
            </a:xfrm>
            <a:prstGeom prst="rect">
              <a:avLst/>
            </a:prstGeom>
          </p:spPr>
        </p:pic>
      </p:grpSp>
      <p:sp>
        <p:nvSpPr>
          <p:cNvPr id="24" name="角丸四角形 77">
            <a:extLst>
              <a:ext uri="{FF2B5EF4-FFF2-40B4-BE49-F238E27FC236}">
                <a16:creationId xmlns:a16="http://schemas.microsoft.com/office/drawing/2014/main" id="{D7C9E408-3F75-A4FE-BFED-8A4AABD13BF4}"/>
              </a:ext>
            </a:extLst>
          </p:cNvPr>
          <p:cNvSpPr/>
          <p:nvPr/>
        </p:nvSpPr>
        <p:spPr>
          <a:xfrm>
            <a:off x="65449" y="474623"/>
            <a:ext cx="12059175" cy="305575"/>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B</a:t>
            </a:r>
            <a:r>
              <a:rPr lang="vi-VN" altLang="ja-JP" sz="1400" b="1" dirty="0">
                <a:solidFill>
                  <a:prstClr val="white"/>
                </a:solidFill>
                <a:effectLst>
                  <a:glow rad="127000">
                    <a:prstClr val="black"/>
                  </a:glow>
                </a:effectLst>
                <a:ea typeface="Tahoma" panose="020B0604030504040204" pitchFamily="34" charset="0"/>
                <a:cs typeface="Tahoma" panose="020B0604030504040204" pitchFamily="34" charset="0"/>
              </a:rPr>
              <a:t>. </a:t>
            </a: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OQC Issue – Summary Apr~Oct.24</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sp>
        <p:nvSpPr>
          <p:cNvPr id="29" name="Arrow: Right 28">
            <a:extLst>
              <a:ext uri="{FF2B5EF4-FFF2-40B4-BE49-F238E27FC236}">
                <a16:creationId xmlns:a16="http://schemas.microsoft.com/office/drawing/2014/main" id="{530BBC7C-07D3-C388-FB7E-55BBE9D64E6B}"/>
              </a:ext>
            </a:extLst>
          </p:cNvPr>
          <p:cNvSpPr/>
          <p:nvPr/>
        </p:nvSpPr>
        <p:spPr>
          <a:xfrm>
            <a:off x="6082641" y="1244785"/>
            <a:ext cx="252679" cy="494182"/>
          </a:xfrm>
          <a:prstGeom prst="rightArrow">
            <a:avLst/>
          </a:prstGeom>
          <a:solidFill>
            <a:srgbClr val="4BACC6">
              <a:lumMod val="75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Rectangle: Rounded Corners 29">
            <a:extLst>
              <a:ext uri="{FF2B5EF4-FFF2-40B4-BE49-F238E27FC236}">
                <a16:creationId xmlns:a16="http://schemas.microsoft.com/office/drawing/2014/main" id="{D8F30AE4-E52E-EDEC-11D9-4B9FB5768BF0}"/>
              </a:ext>
            </a:extLst>
          </p:cNvPr>
          <p:cNvSpPr/>
          <p:nvPr/>
        </p:nvSpPr>
        <p:spPr>
          <a:xfrm>
            <a:off x="6422887" y="804959"/>
            <a:ext cx="5701737" cy="1480995"/>
          </a:xfrm>
          <a:prstGeom prst="roundRect">
            <a:avLst>
              <a:gd name="adj" fmla="val 656"/>
            </a:avLst>
          </a:prstGeom>
          <a:solidFill>
            <a:srgbClr val="FFFFCC"/>
          </a:solidFill>
          <a:ln w="12700" cap="flat" cmpd="sng" algn="ctr">
            <a:solidFill>
              <a:srgbClr val="4F81BD">
                <a:shade val="50000"/>
              </a:srgbClr>
            </a:solidFill>
            <a:prstDash val="solid"/>
          </a:ln>
          <a:effectLst/>
        </p:spPr>
        <p:txBody>
          <a:bodyPr bIns="0" rtlCol="0" anchor="ctr"/>
          <a:lstStyle/>
          <a:p>
            <a:pPr marL="0" marR="0" lvl="0" indent="0" defTabSz="908444" eaLnBrk="1" fontAlgn="auto" latinLnBrk="0" hangingPunct="1">
              <a:lnSpc>
                <a:spcPct val="100000"/>
              </a:lnSpc>
              <a:spcBef>
                <a:spcPts val="0"/>
              </a:spcBef>
              <a:spcAft>
                <a:spcPts val="0"/>
              </a:spcAft>
              <a:buClrTx/>
              <a:buSzTx/>
              <a:buFontTx/>
              <a:buNone/>
              <a:tabLst/>
              <a:defRPr/>
            </a:pPr>
            <a:r>
              <a:rPr kumimoji="0" lang="en-US" sz="13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Pending point :</a:t>
            </a:r>
            <a:endPar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PEAC OQC issue not achieve target and still happen every month special for DP</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part problem from maker</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risky in our process</a:t>
            </a:r>
          </a:p>
          <a:p>
            <a:pPr marL="0" marR="0" lvl="0" indent="0" defTabSz="908444"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a:t>
            </a: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rPr>
              <a:t>Actual defect unstable and not worst trend but concern sections need to review process to eliminate the risk</a:t>
            </a:r>
            <a:endParaRPr kumimoji="0" lang="en-US" sz="13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角丸四角形 77">
            <a:extLst>
              <a:ext uri="{FF2B5EF4-FFF2-40B4-BE49-F238E27FC236}">
                <a16:creationId xmlns:a16="http://schemas.microsoft.com/office/drawing/2014/main" id="{5E361A52-30BE-AC90-60CA-61789FEF75D2}"/>
              </a:ext>
            </a:extLst>
          </p:cNvPr>
          <p:cNvSpPr/>
          <p:nvPr/>
        </p:nvSpPr>
        <p:spPr>
          <a:xfrm>
            <a:off x="36963" y="2296095"/>
            <a:ext cx="12087662" cy="313998"/>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OQC Issue in Oct.24</a:t>
            </a:r>
          </a:p>
        </p:txBody>
      </p:sp>
    </p:spTree>
    <p:extLst>
      <p:ext uri="{BB962C8B-B14F-4D97-AF65-F5344CB8AC3E}">
        <p14:creationId xmlns:p14="http://schemas.microsoft.com/office/powerpoint/2010/main" val="34027503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70100" y="0"/>
            <a:ext cx="7454900" cy="483934"/>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 Oct.FY24 Main Activity Review</a:t>
            </a:r>
          </a:p>
        </p:txBody>
      </p:sp>
      <p:graphicFrame>
        <p:nvGraphicFramePr>
          <p:cNvPr id="3" name="Table 2">
            <a:extLst>
              <a:ext uri="{FF2B5EF4-FFF2-40B4-BE49-F238E27FC236}">
                <a16:creationId xmlns:a16="http://schemas.microsoft.com/office/drawing/2014/main" id="{157733C1-BB5A-4ABE-9C1F-1A6B051F3905}"/>
              </a:ext>
            </a:extLst>
          </p:cNvPr>
          <p:cNvGraphicFramePr>
            <a:graphicFrameLocks noGrp="1"/>
          </p:cNvGraphicFramePr>
          <p:nvPr>
            <p:extLst/>
          </p:nvPr>
        </p:nvGraphicFramePr>
        <p:xfrm>
          <a:off x="80682" y="591670"/>
          <a:ext cx="11990296" cy="6158753"/>
        </p:xfrm>
        <a:graphic>
          <a:graphicData uri="http://schemas.openxmlformats.org/drawingml/2006/table">
            <a:tbl>
              <a:tblPr/>
              <a:tblGrid>
                <a:gridCol w="2322118">
                  <a:extLst>
                    <a:ext uri="{9D8B030D-6E8A-4147-A177-3AD203B41FA5}">
                      <a16:colId xmlns:a16="http://schemas.microsoft.com/office/drawing/2014/main" val="2797607339"/>
                    </a:ext>
                  </a:extLst>
                </a:gridCol>
                <a:gridCol w="3513906">
                  <a:extLst>
                    <a:ext uri="{9D8B030D-6E8A-4147-A177-3AD203B41FA5}">
                      <a16:colId xmlns:a16="http://schemas.microsoft.com/office/drawing/2014/main" val="1440081090"/>
                    </a:ext>
                  </a:extLst>
                </a:gridCol>
                <a:gridCol w="1089212">
                  <a:extLst>
                    <a:ext uri="{9D8B030D-6E8A-4147-A177-3AD203B41FA5}">
                      <a16:colId xmlns:a16="http://schemas.microsoft.com/office/drawing/2014/main" val="2464336803"/>
                    </a:ext>
                  </a:extLst>
                </a:gridCol>
                <a:gridCol w="1492623">
                  <a:extLst>
                    <a:ext uri="{9D8B030D-6E8A-4147-A177-3AD203B41FA5}">
                      <a16:colId xmlns:a16="http://schemas.microsoft.com/office/drawing/2014/main" val="821293735"/>
                    </a:ext>
                  </a:extLst>
                </a:gridCol>
                <a:gridCol w="1210235">
                  <a:extLst>
                    <a:ext uri="{9D8B030D-6E8A-4147-A177-3AD203B41FA5}">
                      <a16:colId xmlns:a16="http://schemas.microsoft.com/office/drawing/2014/main" val="1237207555"/>
                    </a:ext>
                  </a:extLst>
                </a:gridCol>
                <a:gridCol w="2362202">
                  <a:extLst>
                    <a:ext uri="{9D8B030D-6E8A-4147-A177-3AD203B41FA5}">
                      <a16:colId xmlns:a16="http://schemas.microsoft.com/office/drawing/2014/main" val="3252782410"/>
                    </a:ext>
                  </a:extLst>
                </a:gridCol>
              </a:tblGrid>
              <a:tr h="464297">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Oct.FY24 Target</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Main KPI Activities</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Status</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Horizontal</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P.I.C</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Oct.FY24 Result</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286901248"/>
                  </a:ext>
                </a:extLst>
              </a:tr>
              <a:tr h="805692">
                <a:tc rowSpan="4">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Out of process (case)</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e-Quality</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Market Claim</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OQC lot out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⓵　</a:t>
                      </a:r>
                      <a:r>
                        <a:rPr lang="en-US" sz="1400" b="0" i="0" u="none" strike="noStrike" dirty="0">
                          <a:solidFill>
                            <a:srgbClr val="000000"/>
                          </a:solidFill>
                          <a:effectLst/>
                          <a:latin typeface="Meiryo UI" panose="020B0604030504040204" pitchFamily="34" charset="-128"/>
                          <a:ea typeface="Meiryo UI" panose="020B0604030504040204" pitchFamily="34" charset="-128"/>
                        </a:rPr>
                        <a:t>DP Auto inspection Camera</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Manual =&gt;Acoustic</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All Category</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4">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Out of process (case)</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e-Quality</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Market Claim</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OQC lot out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464333"/>
                  </a:ext>
                </a:extLst>
              </a:tr>
              <a:tr h="805692">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⓶　</a:t>
                      </a:r>
                      <a:r>
                        <a:rPr lang="en-US" sz="1400" b="0" i="0" u="none" strike="noStrike" dirty="0">
                          <a:solidFill>
                            <a:srgbClr val="000000"/>
                          </a:solidFill>
                          <a:effectLst/>
                          <a:latin typeface="Meiryo UI" panose="020B0604030504040204" pitchFamily="34" charset="-128"/>
                          <a:ea typeface="Meiryo UI" panose="020B0604030504040204" pitchFamily="34" charset="-128"/>
                        </a:rPr>
                        <a:t>Create Part card of prepare process Manual =&gt;Auto</a:t>
                      </a:r>
                    </a:p>
                  </a:txBody>
                  <a:tcPr marR="7375" marT="7375" marB="0" anchor="ctr">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sv-SE" sz="1400" b="0" i="0" u="none" strike="noStrike" dirty="0">
                          <a:solidFill>
                            <a:srgbClr val="000000"/>
                          </a:solidFill>
                          <a:effectLst/>
                          <a:latin typeface="Meiryo UI" panose="020B0604030504040204" pitchFamily="34" charset="-128"/>
                          <a:ea typeface="Meiryo UI" panose="020B0604030504040204" pitchFamily="34" charset="-128"/>
                        </a:rPr>
                        <a:t>Completed  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marL="0" indent="0" algn="l" fontAlgn="ctr">
                        <a:buFontTx/>
                        <a:buNone/>
                      </a:pPr>
                      <a:r>
                        <a:rPr lang="en-US" sz="1400" b="0" i="0" u="none" strike="noStrike" dirty="0">
                          <a:solidFill>
                            <a:srgbClr val="000000"/>
                          </a:solidFill>
                          <a:effectLst/>
                          <a:latin typeface="Meiryo UI" panose="020B0604030504040204" pitchFamily="34" charset="-128"/>
                          <a:ea typeface="Meiryo UI" panose="020B0604030504040204" pitchFamily="34" charset="-128"/>
                        </a:rPr>
                        <a:t>DP : 2Lines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sv-SE"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1746419"/>
                  </a:ext>
                </a:extLst>
              </a:tr>
              <a:tr h="805692">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③　</a:t>
                      </a:r>
                      <a:r>
                        <a:rPr lang="en-US" sz="1400" b="0" i="0" u="none" strike="noStrike" dirty="0">
                          <a:solidFill>
                            <a:srgbClr val="000000"/>
                          </a:solidFill>
                          <a:effectLst/>
                          <a:latin typeface="Meiryo UI" panose="020B0604030504040204" pitchFamily="34" charset="-128"/>
                          <a:ea typeface="Meiryo UI" panose="020B0604030504040204" pitchFamily="34" charset="-128"/>
                        </a:rPr>
                        <a:t>Add Traceability &amp; Verification of Manual Book</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 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marL="0" indent="0" algn="l" fontAlgn="ctr">
                        <a:buFontTx/>
                        <a:buNone/>
                      </a:pPr>
                      <a:r>
                        <a:rPr lang="en-US" sz="1400" b="0" i="0" u="none" strike="noStrike" dirty="0">
                          <a:solidFill>
                            <a:srgbClr val="000000"/>
                          </a:solidFill>
                          <a:effectLst/>
                          <a:latin typeface="Meiryo UI" panose="020B0604030504040204" pitchFamily="34" charset="-128"/>
                          <a:ea typeface="Meiryo UI" panose="020B0604030504040204" pitchFamily="34" charset="-128"/>
                        </a:rPr>
                        <a:t>DP    : 7Lines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31053757"/>
                  </a:ext>
                </a:extLst>
              </a:tr>
              <a:tr h="819345">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④　</a:t>
                      </a:r>
                      <a:r>
                        <a:rPr lang="en-US" sz="1400" b="0" i="0" u="none" strike="noStrike" dirty="0">
                          <a:solidFill>
                            <a:srgbClr val="000000"/>
                          </a:solidFill>
                          <a:effectLst/>
                          <a:latin typeface="Meiryo UI" panose="020B0604030504040204" pitchFamily="34" charset="-128"/>
                          <a:ea typeface="Meiryo UI" panose="020B0604030504040204" pitchFamily="34" charset="-128"/>
                        </a:rPr>
                        <a:t>Change design hole of Stencil to reduce solder bridge</a:t>
                      </a:r>
                    </a:p>
                  </a:txBody>
                  <a:tcPr marR="7375" marT="7375" marB="0" anchor="ctr">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DP Preparation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IT</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PE</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7141507"/>
                  </a:ext>
                </a:extLst>
              </a:tr>
              <a:tr h="819345">
                <a:tc rowSpan="3">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In of process (Ratio)</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DP </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DECT</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TV</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SB</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⓵　</a:t>
                      </a:r>
                      <a:r>
                        <a:rPr lang="en-US" sz="1400" b="0" i="0" u="none" strike="noStrike" dirty="0">
                          <a:solidFill>
                            <a:srgbClr val="000000"/>
                          </a:solidFill>
                          <a:effectLst/>
                          <a:latin typeface="Meiryo UI" panose="020B0604030504040204" pitchFamily="34" charset="-128"/>
                          <a:ea typeface="Meiryo UI" panose="020B0604030504040204" pitchFamily="34" charset="-128"/>
                        </a:rPr>
                        <a:t>Confirmation of 4M change checklist through direct audits and online meeting with maker.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On </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schedule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24/50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PUR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3">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In of process (Ratio)</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DP </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DECT</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TV</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SB</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78748"/>
                  </a:ext>
                </a:extLst>
              </a:tr>
              <a:tr h="819345">
                <a:tc vMerge="1">
                  <a:txBody>
                    <a:bodyPr/>
                    <a:lstStyle/>
                    <a:p>
                      <a:endParaRPr lang="en-US"/>
                    </a:p>
                  </a:txBody>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⓶　</a:t>
                      </a:r>
                      <a:r>
                        <a:rPr lang="en-US" altLang="ja-JP" sz="1400" b="0" i="0" u="none" strike="noStrike" dirty="0">
                          <a:solidFill>
                            <a:srgbClr val="000000"/>
                          </a:solidFill>
                          <a:effectLst/>
                          <a:latin typeface="Meiryo UI" panose="020B0604030504040204" pitchFamily="34" charset="-128"/>
                          <a:ea typeface="Meiryo UI" panose="020B0604030504040204" pitchFamily="34" charset="-128"/>
                        </a:rPr>
                        <a:t>IQC/PUR </a:t>
                      </a:r>
                      <a:r>
                        <a:rPr lang="en-US" sz="1400" b="0" i="0" u="none" strike="noStrike" dirty="0">
                          <a:solidFill>
                            <a:srgbClr val="000000"/>
                          </a:solidFill>
                          <a:effectLst/>
                          <a:latin typeface="Meiryo UI" panose="020B0604030504040204" pitchFamily="34" charset="-128"/>
                          <a:ea typeface="Meiryo UI" panose="020B0604030504040204" pitchFamily="34" charset="-128"/>
                        </a:rPr>
                        <a:t>Strengthening direct audits of overseas manufacturers.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Done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4/4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PUR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32816581"/>
                  </a:ext>
                </a:extLst>
              </a:tr>
              <a:tr h="819345">
                <a:tc vMerge="1">
                  <a:txBody>
                    <a:bodyPr/>
                    <a:lstStyle/>
                    <a:p>
                      <a:endParaRPr lang="en-US"/>
                    </a:p>
                  </a:txBody>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③　</a:t>
                      </a:r>
                      <a:r>
                        <a:rPr lang="en-US" sz="1400" b="0" i="0" u="none" strike="noStrike" dirty="0">
                          <a:solidFill>
                            <a:srgbClr val="000000"/>
                          </a:solidFill>
                          <a:effectLst/>
                          <a:latin typeface="Meiryo UI" panose="020B0604030504040204" pitchFamily="34" charset="-128"/>
                          <a:ea typeface="Meiryo UI" panose="020B0604030504040204" pitchFamily="34" charset="-128"/>
                        </a:rPr>
                        <a:t>Evaluation of Maker process risk using QC process control chart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eiryo UI" panose="020B0604030504040204" pitchFamily="34" charset="-128"/>
                          <a:ea typeface="Meiryo UI" panose="020B0604030504040204" pitchFamily="34" charset="-128"/>
                        </a:rPr>
                        <a:t>On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eiryo UI" panose="020B0604030504040204" pitchFamily="34" charset="-128"/>
                          <a:ea typeface="Meiryo UI" panose="020B0604030504040204" pitchFamily="34" charset="-128"/>
                        </a:rPr>
                        <a:t>schedule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3/5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3524366819"/>
                  </a:ext>
                </a:extLst>
              </a:tr>
            </a:tbl>
          </a:graphicData>
        </a:graphic>
      </p:graphicFrame>
      <p:sp>
        <p:nvSpPr>
          <p:cNvPr id="11" name="Rectangle 10">
            <a:extLst>
              <a:ext uri="{FF2B5EF4-FFF2-40B4-BE49-F238E27FC236}">
                <a16:creationId xmlns:a16="http://schemas.microsoft.com/office/drawing/2014/main" id="{7C90C2B3-578A-4356-9554-AC31BB0D7D56}"/>
              </a:ext>
            </a:extLst>
          </p:cNvPr>
          <p:cNvSpPr/>
          <p:nvPr/>
        </p:nvSpPr>
        <p:spPr>
          <a:xfrm>
            <a:off x="1532334" y="2570892"/>
            <a:ext cx="749184" cy="65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0099"/>
                </a:solidFill>
                <a:latin typeface="Meiryo UI" panose="020B0604030504040204" pitchFamily="34" charset="-128"/>
                <a:ea typeface="Meiryo UI" panose="020B0604030504040204" pitchFamily="34" charset="-128"/>
              </a:rPr>
              <a:t>: 0</a:t>
            </a:r>
          </a:p>
          <a:p>
            <a:r>
              <a:rPr lang="en-US" sz="1400" b="1" dirty="0">
                <a:solidFill>
                  <a:srgbClr val="000099"/>
                </a:solidFill>
                <a:latin typeface="Meiryo UI" panose="020B0604030504040204" pitchFamily="34" charset="-128"/>
                <a:ea typeface="Meiryo UI" panose="020B0604030504040204" pitchFamily="34" charset="-128"/>
              </a:rPr>
              <a:t>: 0</a:t>
            </a:r>
          </a:p>
          <a:p>
            <a:r>
              <a:rPr lang="en-US" sz="1400" b="1" dirty="0">
                <a:solidFill>
                  <a:srgbClr val="000099"/>
                </a:solidFill>
                <a:latin typeface="Meiryo UI" panose="020B0604030504040204" pitchFamily="34" charset="-128"/>
                <a:ea typeface="Meiryo UI" panose="020B0604030504040204" pitchFamily="34" charset="-128"/>
              </a:rPr>
              <a:t>: 1</a:t>
            </a:r>
          </a:p>
        </p:txBody>
      </p:sp>
      <p:sp>
        <p:nvSpPr>
          <p:cNvPr id="17" name="Rectangle 16">
            <a:extLst>
              <a:ext uri="{FF2B5EF4-FFF2-40B4-BE49-F238E27FC236}">
                <a16:creationId xmlns:a16="http://schemas.microsoft.com/office/drawing/2014/main" id="{FB0193D1-5984-4EF3-B7F1-0B276A8E0499}"/>
              </a:ext>
            </a:extLst>
          </p:cNvPr>
          <p:cNvSpPr/>
          <p:nvPr/>
        </p:nvSpPr>
        <p:spPr>
          <a:xfrm>
            <a:off x="1057836" y="5311746"/>
            <a:ext cx="1250576" cy="855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0099"/>
                </a:solidFill>
                <a:latin typeface="Meiryo UI" panose="020B0604030504040204" pitchFamily="34" charset="-128"/>
                <a:ea typeface="Meiryo UI" panose="020B0604030504040204" pitchFamily="34" charset="-128"/>
              </a:rPr>
              <a:t>: 0.134%</a:t>
            </a:r>
          </a:p>
          <a:p>
            <a:r>
              <a:rPr lang="en-US" sz="1400" b="1" dirty="0">
                <a:solidFill>
                  <a:srgbClr val="000099"/>
                </a:solidFill>
                <a:latin typeface="Meiryo UI" panose="020B0604030504040204" pitchFamily="34" charset="-128"/>
                <a:ea typeface="Meiryo UI" panose="020B0604030504040204" pitchFamily="34" charset="-128"/>
              </a:rPr>
              <a:t>: 0.124%</a:t>
            </a:r>
          </a:p>
          <a:p>
            <a:r>
              <a:rPr lang="en-US" sz="1400" b="1" dirty="0">
                <a:solidFill>
                  <a:srgbClr val="000099"/>
                </a:solidFill>
                <a:latin typeface="Meiryo UI" panose="020B0604030504040204" pitchFamily="34" charset="-128"/>
                <a:ea typeface="Meiryo UI" panose="020B0604030504040204" pitchFamily="34" charset="-128"/>
              </a:rPr>
              <a:t>: 0.228%</a:t>
            </a:r>
          </a:p>
          <a:p>
            <a:r>
              <a:rPr lang="en-US" sz="1400" b="1" dirty="0">
                <a:solidFill>
                  <a:srgbClr val="000099"/>
                </a:solidFill>
                <a:latin typeface="Meiryo UI" panose="020B0604030504040204" pitchFamily="34" charset="-128"/>
                <a:ea typeface="Meiryo UI" panose="020B0604030504040204" pitchFamily="34" charset="-128"/>
              </a:rPr>
              <a:t>: 0.063%</a:t>
            </a:r>
          </a:p>
        </p:txBody>
      </p:sp>
      <p:sp>
        <p:nvSpPr>
          <p:cNvPr id="23" name="Rectangle 22">
            <a:extLst>
              <a:ext uri="{FF2B5EF4-FFF2-40B4-BE49-F238E27FC236}">
                <a16:creationId xmlns:a16="http://schemas.microsoft.com/office/drawing/2014/main" id="{A3FF4672-061A-462C-A63D-87484E6CE490}"/>
              </a:ext>
            </a:extLst>
          </p:cNvPr>
          <p:cNvSpPr/>
          <p:nvPr/>
        </p:nvSpPr>
        <p:spPr>
          <a:xfrm>
            <a:off x="11161057" y="2570892"/>
            <a:ext cx="1089212" cy="65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3399"/>
                </a:solidFill>
                <a:latin typeface="Meiryo UI" panose="020B0604030504040204" pitchFamily="34" charset="-128"/>
                <a:ea typeface="Meiryo UI" panose="020B0604030504040204" pitchFamily="34" charset="-128"/>
              </a:rPr>
              <a:t>: 0   [X]</a:t>
            </a:r>
          </a:p>
          <a:p>
            <a:r>
              <a:rPr lang="en-US" sz="1400" b="1" dirty="0">
                <a:solidFill>
                  <a:srgbClr val="003399"/>
                </a:solidFill>
                <a:latin typeface="Meiryo UI" panose="020B0604030504040204" pitchFamily="34" charset="-128"/>
                <a:ea typeface="Meiryo UI" panose="020B0604030504040204" pitchFamily="34" charset="-128"/>
              </a:rPr>
              <a:t>: 0   [X]</a:t>
            </a:r>
          </a:p>
          <a:p>
            <a:r>
              <a:rPr lang="en-US" sz="1400" b="1" dirty="0">
                <a:solidFill>
                  <a:srgbClr val="FF0000"/>
                </a:solidFill>
                <a:latin typeface="Meiryo UI" panose="020B0604030504040204" pitchFamily="34" charset="-128"/>
                <a:ea typeface="Meiryo UI" panose="020B0604030504040204" pitchFamily="34" charset="-128"/>
              </a:rPr>
              <a:t>: 2   [X]</a:t>
            </a:r>
          </a:p>
        </p:txBody>
      </p:sp>
      <p:sp>
        <p:nvSpPr>
          <p:cNvPr id="38" name="テキスト ボックス 31">
            <a:extLst>
              <a:ext uri="{FF2B5EF4-FFF2-40B4-BE49-F238E27FC236}">
                <a16:creationId xmlns:a16="http://schemas.microsoft.com/office/drawing/2014/main" id="{F7200627-B6F6-4FC1-B6B4-50DB67DBD208}"/>
              </a:ext>
            </a:extLst>
          </p:cNvPr>
          <p:cNvSpPr txBox="1"/>
          <p:nvPr/>
        </p:nvSpPr>
        <p:spPr>
          <a:xfrm>
            <a:off x="10457326" y="5244511"/>
            <a:ext cx="1488145" cy="954107"/>
          </a:xfrm>
          <a:prstGeom prst="rect">
            <a:avLst/>
          </a:prstGeom>
          <a:noFill/>
        </p:spPr>
        <p:txBody>
          <a:bodyPr wrap="square" rtlCol="0">
            <a:spAutoFit/>
          </a:bodyPr>
          <a:lstStyle/>
          <a:p>
            <a:r>
              <a:rPr lang="en-US" altLang="ja-JP" sz="1400" b="1" dirty="0">
                <a:solidFill>
                  <a:srgbClr val="003399"/>
                </a:solidFill>
                <a:latin typeface="Meiryo UI" panose="020B0604030504040204" pitchFamily="34" charset="-128"/>
                <a:ea typeface="Meiryo UI" panose="020B0604030504040204" pitchFamily="34" charset="-128"/>
              </a:rPr>
              <a:t>: 0.133% [O]</a:t>
            </a:r>
          </a:p>
          <a:p>
            <a:r>
              <a:rPr lang="en-US" altLang="ja-JP" sz="1400" b="1" dirty="0">
                <a:solidFill>
                  <a:srgbClr val="003399"/>
                </a:solidFill>
                <a:latin typeface="Meiryo UI" panose="020B0604030504040204" pitchFamily="34" charset="-128"/>
                <a:ea typeface="Meiryo UI" panose="020B0604030504040204" pitchFamily="34" charset="-128"/>
              </a:rPr>
              <a:t>: 0.122% [O]</a:t>
            </a:r>
          </a:p>
          <a:p>
            <a:r>
              <a:rPr lang="en-US" altLang="ja-JP" sz="1400" b="1" dirty="0">
                <a:solidFill>
                  <a:srgbClr val="003399"/>
                </a:solidFill>
                <a:latin typeface="Meiryo UI" panose="020B0604030504040204" pitchFamily="34" charset="-128"/>
                <a:ea typeface="Meiryo UI" panose="020B0604030504040204" pitchFamily="34" charset="-128"/>
              </a:rPr>
              <a:t>: 0.215% [O]</a:t>
            </a:r>
          </a:p>
          <a:p>
            <a:r>
              <a:rPr lang="en-US" altLang="ja-JP" sz="1400" b="1" dirty="0">
                <a:solidFill>
                  <a:srgbClr val="003399"/>
                </a:solidFill>
                <a:latin typeface="Meiryo UI" panose="020B0604030504040204" pitchFamily="34" charset="-128"/>
                <a:ea typeface="Meiryo UI" panose="020B0604030504040204" pitchFamily="34" charset="-128"/>
              </a:rPr>
              <a:t>: 0.048% [O]</a:t>
            </a:r>
          </a:p>
        </p:txBody>
      </p:sp>
    </p:spTree>
    <p:extLst>
      <p:ext uri="{BB962C8B-B14F-4D97-AF65-F5344CB8AC3E}">
        <p14:creationId xmlns:p14="http://schemas.microsoft.com/office/powerpoint/2010/main" val="407164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40950" y="-16118"/>
            <a:ext cx="8576250" cy="46231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Oct.FY24 Improvement Action in Detail</a:t>
            </a:r>
          </a:p>
        </p:txBody>
      </p:sp>
      <p:grpSp>
        <p:nvGrpSpPr>
          <p:cNvPr id="6" name="Group 5">
            <a:extLst>
              <a:ext uri="{FF2B5EF4-FFF2-40B4-BE49-F238E27FC236}">
                <a16:creationId xmlns:a16="http://schemas.microsoft.com/office/drawing/2014/main" id="{563B8010-2E85-69E7-A9ED-8B9FCDBAACEB}"/>
              </a:ext>
            </a:extLst>
          </p:cNvPr>
          <p:cNvGrpSpPr/>
          <p:nvPr/>
        </p:nvGrpSpPr>
        <p:grpSpPr>
          <a:xfrm>
            <a:off x="9357116" y="602545"/>
            <a:ext cx="2756818" cy="6146297"/>
            <a:chOff x="64675" y="814066"/>
            <a:chExt cx="3048560" cy="5888750"/>
          </a:xfrm>
        </p:grpSpPr>
        <p:sp>
          <p:nvSpPr>
            <p:cNvPr id="7" name="角丸四角形 78">
              <a:extLst>
                <a:ext uri="{FF2B5EF4-FFF2-40B4-BE49-F238E27FC236}">
                  <a16:creationId xmlns:a16="http://schemas.microsoft.com/office/drawing/2014/main" id="{8A8B8EAF-8812-40B9-DC6F-352444256B92}"/>
                </a:ext>
              </a:extLst>
            </p:cNvPr>
            <p:cNvSpPr/>
            <p:nvPr/>
          </p:nvSpPr>
          <p:spPr>
            <a:xfrm>
              <a:off x="64675" y="947769"/>
              <a:ext cx="3048560" cy="5755047"/>
            </a:xfrm>
            <a:prstGeom prst="roundRect">
              <a:avLst>
                <a:gd name="adj" fmla="val 3557"/>
              </a:avLst>
            </a:prstGeom>
            <a:solidFill>
              <a:sysClr val="window" lastClr="FFFFFF"/>
            </a:solidFill>
            <a:ln w="28575" cap="flat" cmpd="sng" algn="ctr">
              <a:solidFill>
                <a:sysClr val="windowText" lastClr="000000">
                  <a:lumMod val="50000"/>
                  <a:lumOff val="50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8" name="角丸四角形 19">
              <a:extLst>
                <a:ext uri="{FF2B5EF4-FFF2-40B4-BE49-F238E27FC236}">
                  <a16:creationId xmlns:a16="http://schemas.microsoft.com/office/drawing/2014/main" id="{99894F0A-7E64-758D-1C9F-B00AEEE6B1B4}"/>
                </a:ext>
              </a:extLst>
            </p:cNvPr>
            <p:cNvSpPr/>
            <p:nvPr/>
          </p:nvSpPr>
          <p:spPr>
            <a:xfrm>
              <a:off x="384786" y="814066"/>
              <a:ext cx="2408338" cy="274320"/>
            </a:xfrm>
            <a:prstGeom prst="roundRect">
              <a:avLst>
                <a:gd name="adj" fmla="val 50000"/>
              </a:avLst>
            </a:prstGeom>
            <a:solidFill>
              <a:srgbClr val="003399"/>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white"/>
                  </a:solidFill>
                  <a:effectLst/>
                  <a:uLnTx/>
                  <a:uFillTx/>
                  <a:latin typeface="Meiryo UI" pitchFamily="50" charset="-128"/>
                  <a:ea typeface="Meiryo UI" pitchFamily="50" charset="-128"/>
                  <a:cs typeface="Meiryo UI" pitchFamily="50" charset="-128"/>
                </a:rPr>
                <a:t>Expected Effect</a:t>
              </a:r>
              <a:endParaRPr kumimoji="0" lang="ja-JP" altLang="en-US" sz="1600" b="1" i="0" u="none" strike="noStrike" kern="0" cap="none" spc="0" normalizeH="0" baseline="0" noProof="0" dirty="0">
                <a:ln>
                  <a:noFill/>
                </a:ln>
                <a:solidFill>
                  <a:prstClr val="white"/>
                </a:solidFill>
                <a:effectLst/>
                <a:uLnTx/>
                <a:uFillTx/>
                <a:latin typeface="Meiryo UI" pitchFamily="50" charset="-128"/>
                <a:ea typeface="Meiryo UI" pitchFamily="50" charset="-128"/>
                <a:cs typeface="Meiryo UI" pitchFamily="50" charset="-128"/>
              </a:endParaRPr>
            </a:p>
          </p:txBody>
        </p:sp>
      </p:grpSp>
      <p:grpSp>
        <p:nvGrpSpPr>
          <p:cNvPr id="25" name="Group 24">
            <a:extLst>
              <a:ext uri="{FF2B5EF4-FFF2-40B4-BE49-F238E27FC236}">
                <a16:creationId xmlns:a16="http://schemas.microsoft.com/office/drawing/2014/main" id="{06B475A6-610D-6310-002B-D20E44F0686A}"/>
              </a:ext>
            </a:extLst>
          </p:cNvPr>
          <p:cNvGrpSpPr/>
          <p:nvPr/>
        </p:nvGrpSpPr>
        <p:grpSpPr>
          <a:xfrm>
            <a:off x="121824" y="3738952"/>
            <a:ext cx="4502176" cy="3012634"/>
            <a:chOff x="64675" y="814066"/>
            <a:chExt cx="3048560" cy="2886398"/>
          </a:xfrm>
        </p:grpSpPr>
        <p:sp>
          <p:nvSpPr>
            <p:cNvPr id="26" name="角丸四角形 78">
              <a:extLst>
                <a:ext uri="{FF2B5EF4-FFF2-40B4-BE49-F238E27FC236}">
                  <a16:creationId xmlns:a16="http://schemas.microsoft.com/office/drawing/2014/main" id="{DBB9BAA1-EBE1-BE54-8F78-F5C4BEFEEB30}"/>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r>
                <a:rPr kumimoji="0" lang="en-US" altLang="ja-JP" sz="1663" b="0" i="0" u="none" strike="noStrike" kern="0" cap="none" spc="0" normalizeH="0" baseline="0" noProof="0" dirty="0">
                  <a:ln>
                    <a:noFill/>
                  </a:ln>
                  <a:solidFill>
                    <a:prstClr val="white"/>
                  </a:solidFill>
                  <a:effectLst/>
                  <a:uLnTx/>
                  <a:uFillTx/>
                  <a:latin typeface="Calibri"/>
                  <a:ea typeface="游ゴシック" panose="020B0400000000000000" pitchFamily="34" charset="-128"/>
                </a:rPr>
                <a:t> </a:t>
              </a:r>
              <a:endParaRPr kumimoji="0" lang="ja-JP" altLang="en-US" sz="1663" b="0" i="0" u="none" strike="noStrike" kern="0" cap="none" spc="0" normalizeH="0" baseline="0" noProof="0" dirty="0">
                <a:ln>
                  <a:noFill/>
                </a:ln>
                <a:solidFill>
                  <a:prstClr val="white"/>
                </a:solidFill>
                <a:effectLst/>
                <a:uLnTx/>
                <a:uFillTx/>
                <a:latin typeface="Calibri"/>
                <a:ea typeface="游ゴシック" panose="020B0400000000000000" pitchFamily="34" charset="-128"/>
              </a:endParaRPr>
            </a:p>
          </p:txBody>
        </p:sp>
        <p:sp>
          <p:nvSpPr>
            <p:cNvPr id="27" name="角丸四角形 19">
              <a:extLst>
                <a:ext uri="{FF2B5EF4-FFF2-40B4-BE49-F238E27FC236}">
                  <a16:creationId xmlns:a16="http://schemas.microsoft.com/office/drawing/2014/main" id="{B7FF70E9-915D-0E51-46BA-B5D58FDF6033}"/>
                </a:ext>
              </a:extLst>
            </p:cNvPr>
            <p:cNvSpPr/>
            <p:nvPr/>
          </p:nvSpPr>
          <p:spPr>
            <a:xfrm>
              <a:off x="500886" y="814066"/>
              <a:ext cx="2408338"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Traceability OP. books &amp; S/N</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sp>
        <p:nvSpPr>
          <p:cNvPr id="32" name="Isosceles Triangle 31">
            <a:extLst>
              <a:ext uri="{FF2B5EF4-FFF2-40B4-BE49-F238E27FC236}">
                <a16:creationId xmlns:a16="http://schemas.microsoft.com/office/drawing/2014/main" id="{3F0AD149-A235-DB77-B1BD-F4B5EB7F3ACA}"/>
              </a:ext>
            </a:extLst>
          </p:cNvPr>
          <p:cNvSpPr/>
          <p:nvPr/>
        </p:nvSpPr>
        <p:spPr>
          <a:xfrm rot="5400000">
            <a:off x="887246" y="5277217"/>
            <a:ext cx="871510" cy="177625"/>
          </a:xfrm>
          <a:prstGeom prst="triangle">
            <a:avLst/>
          </a:prstGeom>
          <a:gradFill flip="none" rotWithShape="1">
            <a:gsLst>
              <a:gs pos="43000">
                <a:srgbClr val="5B9BD5">
                  <a:lumMod val="75000"/>
                </a:srgbClr>
              </a:gs>
              <a:gs pos="100000">
                <a:srgbClr val="4472C4">
                  <a:tint val="23500"/>
                  <a:satMod val="16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0F38994E-E0F7-1B24-BCF9-2CA4968AF1E7}"/>
              </a:ext>
            </a:extLst>
          </p:cNvPr>
          <p:cNvGrpSpPr/>
          <p:nvPr/>
        </p:nvGrpSpPr>
        <p:grpSpPr>
          <a:xfrm>
            <a:off x="121824" y="621927"/>
            <a:ext cx="4502176" cy="3012635"/>
            <a:chOff x="64675" y="814066"/>
            <a:chExt cx="3048560" cy="2886398"/>
          </a:xfrm>
        </p:grpSpPr>
        <p:sp>
          <p:nvSpPr>
            <p:cNvPr id="34" name="角丸四角形 78">
              <a:extLst>
                <a:ext uri="{FF2B5EF4-FFF2-40B4-BE49-F238E27FC236}">
                  <a16:creationId xmlns:a16="http://schemas.microsoft.com/office/drawing/2014/main" id="{EF9BD7BA-A431-BABE-047E-43A3616E9FAF}"/>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35" name="角丸四角形 19">
              <a:extLst>
                <a:ext uri="{FF2B5EF4-FFF2-40B4-BE49-F238E27FC236}">
                  <a16:creationId xmlns:a16="http://schemas.microsoft.com/office/drawing/2014/main" id="{100DAB57-1FC2-729B-C369-E87925BE6C62}"/>
                </a:ext>
              </a:extLst>
            </p:cNvPr>
            <p:cNvSpPr/>
            <p:nvPr/>
          </p:nvSpPr>
          <p:spPr>
            <a:xfrm>
              <a:off x="384786" y="814066"/>
              <a:ext cx="2408338"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DP Camera Auto Inspection</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grpSp>
        <p:nvGrpSpPr>
          <p:cNvPr id="36" name="Group 35">
            <a:extLst>
              <a:ext uri="{FF2B5EF4-FFF2-40B4-BE49-F238E27FC236}">
                <a16:creationId xmlns:a16="http://schemas.microsoft.com/office/drawing/2014/main" id="{F9A62106-44B8-62CC-B465-24EFF389633F}"/>
              </a:ext>
            </a:extLst>
          </p:cNvPr>
          <p:cNvGrpSpPr/>
          <p:nvPr/>
        </p:nvGrpSpPr>
        <p:grpSpPr>
          <a:xfrm>
            <a:off x="4727549" y="621927"/>
            <a:ext cx="4502176" cy="3012635"/>
            <a:chOff x="64675" y="814066"/>
            <a:chExt cx="3048560" cy="2886398"/>
          </a:xfrm>
        </p:grpSpPr>
        <p:sp>
          <p:nvSpPr>
            <p:cNvPr id="37" name="角丸四角形 78">
              <a:extLst>
                <a:ext uri="{FF2B5EF4-FFF2-40B4-BE49-F238E27FC236}">
                  <a16:creationId xmlns:a16="http://schemas.microsoft.com/office/drawing/2014/main" id="{9DAB9D46-D20B-9825-2B85-E414A8B9E622}"/>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66" name="角丸四角形 19">
              <a:extLst>
                <a:ext uri="{FF2B5EF4-FFF2-40B4-BE49-F238E27FC236}">
                  <a16:creationId xmlns:a16="http://schemas.microsoft.com/office/drawing/2014/main" id="{DF42D0E6-2F3F-CE6C-D05F-9BEF962044C6}"/>
                </a:ext>
              </a:extLst>
            </p:cNvPr>
            <p:cNvSpPr/>
            <p:nvPr/>
          </p:nvSpPr>
          <p:spPr>
            <a:xfrm>
              <a:off x="510561" y="814066"/>
              <a:ext cx="2486500"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Prepare - Auto print Part Card</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grpSp>
        <p:nvGrpSpPr>
          <p:cNvPr id="69" name="Group 68">
            <a:extLst>
              <a:ext uri="{FF2B5EF4-FFF2-40B4-BE49-F238E27FC236}">
                <a16:creationId xmlns:a16="http://schemas.microsoft.com/office/drawing/2014/main" id="{D8D2DDAE-1CC5-5511-53AA-867C0F7D0FF7}"/>
              </a:ext>
            </a:extLst>
          </p:cNvPr>
          <p:cNvGrpSpPr/>
          <p:nvPr/>
        </p:nvGrpSpPr>
        <p:grpSpPr>
          <a:xfrm>
            <a:off x="4727549" y="3738953"/>
            <a:ext cx="4502176" cy="3012635"/>
            <a:chOff x="64675" y="814066"/>
            <a:chExt cx="3048560" cy="2886398"/>
          </a:xfrm>
        </p:grpSpPr>
        <p:sp>
          <p:nvSpPr>
            <p:cNvPr id="71" name="角丸四角形 78">
              <a:extLst>
                <a:ext uri="{FF2B5EF4-FFF2-40B4-BE49-F238E27FC236}">
                  <a16:creationId xmlns:a16="http://schemas.microsoft.com/office/drawing/2014/main" id="{A03CC34F-368E-03AF-F5D0-866ADB700CED}"/>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73" name="角丸四角形 19">
              <a:extLst>
                <a:ext uri="{FF2B5EF4-FFF2-40B4-BE49-F238E27FC236}">
                  <a16:creationId xmlns:a16="http://schemas.microsoft.com/office/drawing/2014/main" id="{442F9BFF-27BA-64FB-F7C2-E8ADDE4BBDBA}"/>
                </a:ext>
              </a:extLst>
            </p:cNvPr>
            <p:cNvSpPr/>
            <p:nvPr/>
          </p:nvSpPr>
          <p:spPr>
            <a:xfrm>
              <a:off x="507665" y="814066"/>
              <a:ext cx="2489397"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SMT – Change design stencil</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sp>
        <p:nvSpPr>
          <p:cNvPr id="107" name="Rectangle 106">
            <a:extLst>
              <a:ext uri="{FF2B5EF4-FFF2-40B4-BE49-F238E27FC236}">
                <a16:creationId xmlns:a16="http://schemas.microsoft.com/office/drawing/2014/main" id="{0E939459-86C9-44A1-EAC2-D8870C79B8B4}"/>
              </a:ext>
            </a:extLst>
          </p:cNvPr>
          <p:cNvSpPr/>
          <p:nvPr/>
        </p:nvSpPr>
        <p:spPr>
          <a:xfrm>
            <a:off x="144113" y="2957386"/>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Auto tall check &amp; detect sound error</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Preventive Human error</a:t>
            </a:r>
          </a:p>
        </p:txBody>
      </p:sp>
      <p:sp>
        <p:nvSpPr>
          <p:cNvPr id="109" name="Rectangle 108">
            <a:extLst>
              <a:ext uri="{FF2B5EF4-FFF2-40B4-BE49-F238E27FC236}">
                <a16:creationId xmlns:a16="http://schemas.microsoft.com/office/drawing/2014/main" id="{B4834672-2E79-EA1C-9681-7125E8F8CCD9}"/>
              </a:ext>
            </a:extLst>
          </p:cNvPr>
          <p:cNvSpPr/>
          <p:nvPr/>
        </p:nvSpPr>
        <p:spPr>
          <a:xfrm>
            <a:off x="4759521" y="2943913"/>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Preventive wrong part by human mistake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Reduce manual loss time</a:t>
            </a:r>
          </a:p>
        </p:txBody>
      </p:sp>
      <p:sp>
        <p:nvSpPr>
          <p:cNvPr id="110" name="Rectangle 109">
            <a:extLst>
              <a:ext uri="{FF2B5EF4-FFF2-40B4-BE49-F238E27FC236}">
                <a16:creationId xmlns:a16="http://schemas.microsoft.com/office/drawing/2014/main" id="{5737019C-4F85-7FCB-A770-D448BBEA9344}"/>
              </a:ext>
            </a:extLst>
          </p:cNvPr>
          <p:cNvSpPr/>
          <p:nvPr/>
        </p:nvSpPr>
        <p:spPr>
          <a:xfrm>
            <a:off x="158197" y="6113651"/>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Traceability of Manual book . Serial No</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Reduction of loss time</a:t>
            </a:r>
          </a:p>
        </p:txBody>
      </p:sp>
      <p:sp>
        <p:nvSpPr>
          <p:cNvPr id="111" name="Rectangle 110">
            <a:extLst>
              <a:ext uri="{FF2B5EF4-FFF2-40B4-BE49-F238E27FC236}">
                <a16:creationId xmlns:a16="http://schemas.microsoft.com/office/drawing/2014/main" id="{6CE27987-4C28-E369-814E-9AC7FA746221}"/>
              </a:ext>
            </a:extLst>
          </p:cNvPr>
          <p:cNvSpPr/>
          <p:nvPr/>
        </p:nvSpPr>
        <p:spPr>
          <a:xfrm>
            <a:off x="4791220" y="6099838"/>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Reduce Open . Solder bridge defect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 pass to next process</a:t>
            </a:r>
          </a:p>
        </p:txBody>
      </p:sp>
      <p:sp>
        <p:nvSpPr>
          <p:cNvPr id="120" name="Rectangle 119">
            <a:extLst>
              <a:ext uri="{FF2B5EF4-FFF2-40B4-BE49-F238E27FC236}">
                <a16:creationId xmlns:a16="http://schemas.microsoft.com/office/drawing/2014/main" id="{DB1766B5-5769-D1B3-6E57-E83271E44213}"/>
              </a:ext>
            </a:extLst>
          </p:cNvPr>
          <p:cNvSpPr/>
          <p:nvPr/>
        </p:nvSpPr>
        <p:spPr>
          <a:xfrm>
            <a:off x="2802490" y="3281051"/>
            <a:ext cx="1769592" cy="278410"/>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sp>
        <p:nvSpPr>
          <p:cNvPr id="121" name="Rectangle 120">
            <a:extLst>
              <a:ext uri="{FF2B5EF4-FFF2-40B4-BE49-F238E27FC236}">
                <a16:creationId xmlns:a16="http://schemas.microsoft.com/office/drawing/2014/main" id="{FDAE5523-35C1-CCE3-59F3-6A0D75E72687}"/>
              </a:ext>
            </a:extLst>
          </p:cNvPr>
          <p:cNvSpPr/>
          <p:nvPr/>
        </p:nvSpPr>
        <p:spPr>
          <a:xfrm>
            <a:off x="2909052" y="6426097"/>
            <a:ext cx="1646929" cy="280065"/>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sp>
        <p:nvSpPr>
          <p:cNvPr id="122" name="Rectangle 121">
            <a:extLst>
              <a:ext uri="{FF2B5EF4-FFF2-40B4-BE49-F238E27FC236}">
                <a16:creationId xmlns:a16="http://schemas.microsoft.com/office/drawing/2014/main" id="{C2C9D97C-6B8B-C8F6-E20A-2E1D0203B090}"/>
              </a:ext>
            </a:extLst>
          </p:cNvPr>
          <p:cNvSpPr/>
          <p:nvPr/>
        </p:nvSpPr>
        <p:spPr>
          <a:xfrm>
            <a:off x="7511699" y="3280980"/>
            <a:ext cx="1676371" cy="311599"/>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grpSp>
        <p:nvGrpSpPr>
          <p:cNvPr id="123" name="Group 122">
            <a:extLst>
              <a:ext uri="{FF2B5EF4-FFF2-40B4-BE49-F238E27FC236}">
                <a16:creationId xmlns:a16="http://schemas.microsoft.com/office/drawing/2014/main" id="{939FAB73-F8B8-4EFB-E2DA-C847A990858F}"/>
              </a:ext>
            </a:extLst>
          </p:cNvPr>
          <p:cNvGrpSpPr/>
          <p:nvPr/>
        </p:nvGrpSpPr>
        <p:grpSpPr>
          <a:xfrm>
            <a:off x="-70606" y="3684017"/>
            <a:ext cx="898771" cy="464451"/>
            <a:chOff x="4498831" y="630157"/>
            <a:chExt cx="898771" cy="464451"/>
          </a:xfrm>
        </p:grpSpPr>
        <p:sp>
          <p:nvSpPr>
            <p:cNvPr id="124" name="Oval 123">
              <a:extLst>
                <a:ext uri="{FF2B5EF4-FFF2-40B4-BE49-F238E27FC236}">
                  <a16:creationId xmlns:a16="http://schemas.microsoft.com/office/drawing/2014/main" id="{0C13954D-8AE9-E920-98A1-E888F0208D9A}"/>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25" name="Oval 124">
              <a:extLst>
                <a:ext uri="{FF2B5EF4-FFF2-40B4-BE49-F238E27FC236}">
                  <a16:creationId xmlns:a16="http://schemas.microsoft.com/office/drawing/2014/main" id="{8D5B3BEA-81F6-4581-2706-5772B3E067B6}"/>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sp>
        <p:nvSpPr>
          <p:cNvPr id="132" name="Oval 131">
            <a:extLst>
              <a:ext uri="{FF2B5EF4-FFF2-40B4-BE49-F238E27FC236}">
                <a16:creationId xmlns:a16="http://schemas.microsoft.com/office/drawing/2014/main" id="{B8C415C9-A4C7-ECD3-82C4-4AA57C3DEDC8}"/>
              </a:ext>
            </a:extLst>
          </p:cNvPr>
          <p:cNvSpPr/>
          <p:nvPr/>
        </p:nvSpPr>
        <p:spPr>
          <a:xfrm>
            <a:off x="-167653" y="904637"/>
            <a:ext cx="1840250"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Meiryo UI" panose="020B0604030504040204" pitchFamily="34" charset="-128"/>
                <a:ea typeface="Meiryo UI" panose="020B0604030504040204" pitchFamily="34" charset="-128"/>
                <a:cs typeface="+mn-cs"/>
              </a:rPr>
              <a:t>Continuous</a:t>
            </a:r>
          </a:p>
        </p:txBody>
      </p:sp>
      <p:grpSp>
        <p:nvGrpSpPr>
          <p:cNvPr id="133" name="Group 132">
            <a:extLst>
              <a:ext uri="{FF2B5EF4-FFF2-40B4-BE49-F238E27FC236}">
                <a16:creationId xmlns:a16="http://schemas.microsoft.com/office/drawing/2014/main" id="{DEC6AD9E-3FE7-5E2A-B688-12ECBA7B06B1}"/>
              </a:ext>
            </a:extLst>
          </p:cNvPr>
          <p:cNvGrpSpPr/>
          <p:nvPr/>
        </p:nvGrpSpPr>
        <p:grpSpPr>
          <a:xfrm>
            <a:off x="218040" y="1094191"/>
            <a:ext cx="4309405" cy="1759738"/>
            <a:chOff x="4403837" y="4640538"/>
            <a:chExt cx="3813769" cy="1352854"/>
          </a:xfrm>
        </p:grpSpPr>
        <p:pic>
          <p:nvPicPr>
            <p:cNvPr id="134" name="Picture 133">
              <a:extLst>
                <a:ext uri="{FF2B5EF4-FFF2-40B4-BE49-F238E27FC236}">
                  <a16:creationId xmlns:a16="http://schemas.microsoft.com/office/drawing/2014/main" id="{6DD08C2B-8775-E470-64C8-E17CE712C893}"/>
                </a:ext>
              </a:extLst>
            </p:cNvPr>
            <p:cNvPicPr>
              <a:picLocks noChangeAspect="1"/>
            </p:cNvPicPr>
            <p:nvPr/>
          </p:nvPicPr>
          <p:blipFill>
            <a:blip r:embed="rId3"/>
            <a:stretch>
              <a:fillRect/>
            </a:stretch>
          </p:blipFill>
          <p:spPr>
            <a:xfrm>
              <a:off x="5866588" y="5205414"/>
              <a:ext cx="223093" cy="329057"/>
            </a:xfrm>
            <a:prstGeom prst="rect">
              <a:avLst/>
            </a:prstGeom>
          </p:spPr>
        </p:pic>
        <p:cxnSp>
          <p:nvCxnSpPr>
            <p:cNvPr id="135" name="Straight Arrow Connector 134">
              <a:extLst>
                <a:ext uri="{FF2B5EF4-FFF2-40B4-BE49-F238E27FC236}">
                  <a16:creationId xmlns:a16="http://schemas.microsoft.com/office/drawing/2014/main" id="{BEE3205D-C722-72FD-8158-1DA6498046D5}"/>
                </a:ext>
              </a:extLst>
            </p:cNvPr>
            <p:cNvCxnSpPr/>
            <p:nvPr/>
          </p:nvCxnSpPr>
          <p:spPr>
            <a:xfrm>
              <a:off x="4899173" y="5565251"/>
              <a:ext cx="648803" cy="0"/>
            </a:xfrm>
            <a:prstGeom prst="straightConnector1">
              <a:avLst/>
            </a:prstGeom>
            <a:noFill/>
            <a:ln w="38100" cap="flat" cmpd="sng" algn="ctr">
              <a:solidFill>
                <a:srgbClr val="FF0000"/>
              </a:solidFill>
              <a:prstDash val="sysDash"/>
              <a:miter lim="800000"/>
              <a:headEnd type="triangle" w="med" len="med"/>
              <a:tailEnd type="triangle" w="med" len="med"/>
            </a:ln>
            <a:effectLst/>
          </p:spPr>
        </p:cxnSp>
        <p:sp>
          <p:nvSpPr>
            <p:cNvPr id="136" name="Rectangle: Rounded Corners 135">
              <a:extLst>
                <a:ext uri="{FF2B5EF4-FFF2-40B4-BE49-F238E27FC236}">
                  <a16:creationId xmlns:a16="http://schemas.microsoft.com/office/drawing/2014/main" id="{0BF99C5D-1A29-6715-6420-DF0EB5B328FA}"/>
                </a:ext>
              </a:extLst>
            </p:cNvPr>
            <p:cNvSpPr/>
            <p:nvPr/>
          </p:nvSpPr>
          <p:spPr>
            <a:xfrm>
              <a:off x="5273949" y="5794845"/>
              <a:ext cx="919767" cy="198547"/>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OP 2</a:t>
              </a:r>
            </a:p>
          </p:txBody>
        </p:sp>
        <p:sp>
          <p:nvSpPr>
            <p:cNvPr id="137" name="Rectangle: Rounded Corners 136">
              <a:extLst>
                <a:ext uri="{FF2B5EF4-FFF2-40B4-BE49-F238E27FC236}">
                  <a16:creationId xmlns:a16="http://schemas.microsoft.com/office/drawing/2014/main" id="{EBD72C29-CE26-1F66-DD1A-4C4A3FBEB04C}"/>
                </a:ext>
              </a:extLst>
            </p:cNvPr>
            <p:cNvSpPr/>
            <p:nvPr/>
          </p:nvSpPr>
          <p:spPr>
            <a:xfrm>
              <a:off x="4703368" y="5344819"/>
              <a:ext cx="1143941" cy="176250"/>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FF0000"/>
                  </a:solidFill>
                  <a:effectLst/>
                  <a:uLnTx/>
                  <a:uFillTx/>
                  <a:latin typeface="Meiryo UI" panose="020B0604030504040204" pitchFamily="34" charset="-128"/>
                  <a:ea typeface="Meiryo UI" panose="020B0604030504040204" pitchFamily="34" charset="-128"/>
                  <a:cs typeface="+mn-cs"/>
                </a:rPr>
                <a:t>Alo</a:t>
              </a:r>
              <a:r>
                <a:rPr kumimoji="0" lang="en-US" sz="105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 1,2…15</a:t>
              </a:r>
            </a:p>
          </p:txBody>
        </p:sp>
        <p:grpSp>
          <p:nvGrpSpPr>
            <p:cNvPr id="138" name="Group 137">
              <a:extLst>
                <a:ext uri="{FF2B5EF4-FFF2-40B4-BE49-F238E27FC236}">
                  <a16:creationId xmlns:a16="http://schemas.microsoft.com/office/drawing/2014/main" id="{C3C66CAF-BD7A-7A66-B6AF-0CBF17DE0118}"/>
                </a:ext>
              </a:extLst>
            </p:cNvPr>
            <p:cNvGrpSpPr/>
            <p:nvPr/>
          </p:nvGrpSpPr>
          <p:grpSpPr>
            <a:xfrm>
              <a:off x="4535181" y="5402921"/>
              <a:ext cx="422705" cy="384983"/>
              <a:chOff x="10363200" y="2958569"/>
              <a:chExt cx="655320" cy="534904"/>
            </a:xfrm>
          </p:grpSpPr>
          <p:sp>
            <p:nvSpPr>
              <p:cNvPr id="155" name="Oval 154">
                <a:extLst>
                  <a:ext uri="{FF2B5EF4-FFF2-40B4-BE49-F238E27FC236}">
                    <a16:creationId xmlns:a16="http://schemas.microsoft.com/office/drawing/2014/main" id="{FAD7DD5A-BBF6-7278-9F9A-94973AC31A9C}"/>
                  </a:ext>
                </a:extLst>
              </p:cNvPr>
              <p:cNvSpPr/>
              <p:nvPr/>
            </p:nvSpPr>
            <p:spPr>
              <a:xfrm>
                <a:off x="10538460" y="2958569"/>
                <a:ext cx="304800" cy="304800"/>
              </a:xfrm>
              <a:prstGeom prst="ellipse">
                <a:avLst/>
              </a:prstGeom>
              <a:solidFill>
                <a:srgbClr val="5B9BD5">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6" name="Oval 155">
                <a:extLst>
                  <a:ext uri="{FF2B5EF4-FFF2-40B4-BE49-F238E27FC236}">
                    <a16:creationId xmlns:a16="http://schemas.microsoft.com/office/drawing/2014/main" id="{22C6C499-C934-A732-E14A-BF62A46707DA}"/>
                  </a:ext>
                </a:extLst>
              </p:cNvPr>
              <p:cNvSpPr/>
              <p:nvPr/>
            </p:nvSpPr>
            <p:spPr>
              <a:xfrm>
                <a:off x="10363200" y="3232208"/>
                <a:ext cx="655320" cy="261265"/>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7" name="Oval 156">
                <a:extLst>
                  <a:ext uri="{FF2B5EF4-FFF2-40B4-BE49-F238E27FC236}">
                    <a16:creationId xmlns:a16="http://schemas.microsoft.com/office/drawing/2014/main" id="{8B702D70-816C-F47C-A87F-C311B4C186C5}"/>
                  </a:ext>
                </a:extLst>
              </p:cNvPr>
              <p:cNvSpPr/>
              <p:nvPr/>
            </p:nvSpPr>
            <p:spPr>
              <a:xfrm>
                <a:off x="10538460" y="3049280"/>
                <a:ext cx="304800" cy="3048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grpSp>
          <p:nvGrpSpPr>
            <p:cNvPr id="139" name="Group 138">
              <a:extLst>
                <a:ext uri="{FF2B5EF4-FFF2-40B4-BE49-F238E27FC236}">
                  <a16:creationId xmlns:a16="http://schemas.microsoft.com/office/drawing/2014/main" id="{DFAEBA41-29C8-95C1-2476-B2A89B063EFA}"/>
                </a:ext>
              </a:extLst>
            </p:cNvPr>
            <p:cNvGrpSpPr/>
            <p:nvPr/>
          </p:nvGrpSpPr>
          <p:grpSpPr>
            <a:xfrm>
              <a:off x="5509296" y="5412403"/>
              <a:ext cx="422705" cy="384983"/>
              <a:chOff x="10363200" y="2958569"/>
              <a:chExt cx="655320" cy="534904"/>
            </a:xfrm>
          </p:grpSpPr>
          <p:sp>
            <p:nvSpPr>
              <p:cNvPr id="152" name="Oval 151">
                <a:extLst>
                  <a:ext uri="{FF2B5EF4-FFF2-40B4-BE49-F238E27FC236}">
                    <a16:creationId xmlns:a16="http://schemas.microsoft.com/office/drawing/2014/main" id="{A8872E22-DF28-F441-CD66-4231EDCBE7A9}"/>
                  </a:ext>
                </a:extLst>
              </p:cNvPr>
              <p:cNvSpPr/>
              <p:nvPr/>
            </p:nvSpPr>
            <p:spPr>
              <a:xfrm>
                <a:off x="10538460" y="2958569"/>
                <a:ext cx="304800" cy="304800"/>
              </a:xfrm>
              <a:prstGeom prst="ellipse">
                <a:avLst/>
              </a:prstGeom>
              <a:solidFill>
                <a:srgbClr val="5B9BD5">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3" name="Oval 152">
                <a:extLst>
                  <a:ext uri="{FF2B5EF4-FFF2-40B4-BE49-F238E27FC236}">
                    <a16:creationId xmlns:a16="http://schemas.microsoft.com/office/drawing/2014/main" id="{94724A91-6EFA-CB1A-A541-E0C6E945D8EF}"/>
                  </a:ext>
                </a:extLst>
              </p:cNvPr>
              <p:cNvSpPr/>
              <p:nvPr/>
            </p:nvSpPr>
            <p:spPr>
              <a:xfrm>
                <a:off x="10363200" y="3232208"/>
                <a:ext cx="655320" cy="261265"/>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4" name="Oval 153">
                <a:extLst>
                  <a:ext uri="{FF2B5EF4-FFF2-40B4-BE49-F238E27FC236}">
                    <a16:creationId xmlns:a16="http://schemas.microsoft.com/office/drawing/2014/main" id="{D1E8EFD4-3064-E3BE-52DD-D75D4AA960BD}"/>
                  </a:ext>
                </a:extLst>
              </p:cNvPr>
              <p:cNvSpPr/>
              <p:nvPr/>
            </p:nvSpPr>
            <p:spPr>
              <a:xfrm>
                <a:off x="10538460" y="3049280"/>
                <a:ext cx="304800" cy="3048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pic>
          <p:nvPicPr>
            <p:cNvPr id="140" name="Picture 139">
              <a:extLst>
                <a:ext uri="{FF2B5EF4-FFF2-40B4-BE49-F238E27FC236}">
                  <a16:creationId xmlns:a16="http://schemas.microsoft.com/office/drawing/2014/main" id="{9F094AEA-0AC9-9D70-D34F-AD417031E1FE}"/>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5978932" y="4640538"/>
              <a:ext cx="2151796" cy="512742"/>
            </a:xfrm>
            <a:prstGeom prst="rect">
              <a:avLst/>
            </a:prstGeom>
          </p:spPr>
        </p:pic>
        <p:sp>
          <p:nvSpPr>
            <p:cNvPr id="141" name="Rectangle 140">
              <a:extLst>
                <a:ext uri="{FF2B5EF4-FFF2-40B4-BE49-F238E27FC236}">
                  <a16:creationId xmlns:a16="http://schemas.microsoft.com/office/drawing/2014/main" id="{07BCD1EE-3A72-17BD-3C5F-FF06A25F95C6}"/>
                </a:ext>
              </a:extLst>
            </p:cNvPr>
            <p:cNvSpPr/>
            <p:nvPr/>
          </p:nvSpPr>
          <p:spPr>
            <a:xfrm>
              <a:off x="6564596" y="4640539"/>
              <a:ext cx="980470" cy="16794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75"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MAIN LINE</a:t>
              </a:r>
            </a:p>
          </p:txBody>
        </p:sp>
        <p:pic>
          <p:nvPicPr>
            <p:cNvPr id="142" name="Picture 141">
              <a:extLst>
                <a:ext uri="{FF2B5EF4-FFF2-40B4-BE49-F238E27FC236}">
                  <a16:creationId xmlns:a16="http://schemas.microsoft.com/office/drawing/2014/main" id="{B94D835F-F540-1269-77EB-536A0AF29212}"/>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03837" y="4764878"/>
              <a:ext cx="1425234" cy="398532"/>
            </a:xfrm>
            <a:prstGeom prst="rect">
              <a:avLst/>
            </a:prstGeom>
          </p:spPr>
        </p:pic>
        <p:sp>
          <p:nvSpPr>
            <p:cNvPr id="143" name="Rectangle: Rounded Corners 142">
              <a:extLst>
                <a:ext uri="{FF2B5EF4-FFF2-40B4-BE49-F238E27FC236}">
                  <a16:creationId xmlns:a16="http://schemas.microsoft.com/office/drawing/2014/main" id="{7803115A-8D68-15F5-3A8F-CC86191AB93F}"/>
                </a:ext>
              </a:extLst>
            </p:cNvPr>
            <p:cNvSpPr/>
            <p:nvPr/>
          </p:nvSpPr>
          <p:spPr>
            <a:xfrm>
              <a:off x="5393270" y="4834197"/>
              <a:ext cx="425682" cy="348613"/>
            </a:xfrm>
            <a:prstGeom prst="round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4" name="Connector: Elbow 143">
              <a:extLst>
                <a:ext uri="{FF2B5EF4-FFF2-40B4-BE49-F238E27FC236}">
                  <a16:creationId xmlns:a16="http://schemas.microsoft.com/office/drawing/2014/main" id="{5BF4174D-EECC-7D67-218C-7BB81F89FD1C}"/>
                </a:ext>
              </a:extLst>
            </p:cNvPr>
            <p:cNvCxnSpPr>
              <a:cxnSpLocks/>
            </p:cNvCxnSpPr>
            <p:nvPr/>
          </p:nvCxnSpPr>
          <p:spPr>
            <a:xfrm rot="5400000">
              <a:off x="5332063" y="5103866"/>
              <a:ext cx="197434" cy="353892"/>
            </a:xfrm>
            <a:prstGeom prst="bentConnector3">
              <a:avLst/>
            </a:prstGeom>
            <a:noFill/>
            <a:ln w="28575" cap="flat" cmpd="sng" algn="ctr">
              <a:solidFill>
                <a:srgbClr val="FF0000"/>
              </a:solidFill>
              <a:prstDash val="solid"/>
              <a:miter lim="800000"/>
              <a:tailEnd type="triangle"/>
            </a:ln>
            <a:effectLst/>
          </p:spPr>
        </p:cxnSp>
        <p:grpSp>
          <p:nvGrpSpPr>
            <p:cNvPr id="145" name="Group 144">
              <a:extLst>
                <a:ext uri="{FF2B5EF4-FFF2-40B4-BE49-F238E27FC236}">
                  <a16:creationId xmlns:a16="http://schemas.microsoft.com/office/drawing/2014/main" id="{6A86F0CC-B1A9-2513-51F3-84A978296433}"/>
                </a:ext>
              </a:extLst>
            </p:cNvPr>
            <p:cNvGrpSpPr/>
            <p:nvPr/>
          </p:nvGrpSpPr>
          <p:grpSpPr>
            <a:xfrm>
              <a:off x="6514093" y="5377214"/>
              <a:ext cx="1703513" cy="536618"/>
              <a:chOff x="3479762" y="5335150"/>
              <a:chExt cx="2187548" cy="533311"/>
            </a:xfrm>
          </p:grpSpPr>
          <p:cxnSp>
            <p:nvCxnSpPr>
              <p:cNvPr id="148" name="Straight Arrow Connector 147">
                <a:extLst>
                  <a:ext uri="{FF2B5EF4-FFF2-40B4-BE49-F238E27FC236}">
                    <a16:creationId xmlns:a16="http://schemas.microsoft.com/office/drawing/2014/main" id="{DFB4E830-B5C7-1F0B-0143-7310FAB846ED}"/>
                  </a:ext>
                </a:extLst>
              </p:cNvPr>
              <p:cNvCxnSpPr/>
              <p:nvPr/>
            </p:nvCxnSpPr>
            <p:spPr>
              <a:xfrm flipV="1">
                <a:off x="3896144" y="5573231"/>
                <a:ext cx="1129949" cy="1710"/>
              </a:xfrm>
              <a:prstGeom prst="straightConnector1">
                <a:avLst/>
              </a:prstGeom>
              <a:noFill/>
              <a:ln w="28575" cap="flat" cmpd="sng" algn="ctr">
                <a:solidFill>
                  <a:srgbClr val="0000FF"/>
                </a:solidFill>
                <a:prstDash val="solid"/>
                <a:miter lim="800000"/>
                <a:tailEnd type="triangle"/>
              </a:ln>
              <a:effectLst/>
            </p:spPr>
          </p:cxnSp>
          <p:pic>
            <p:nvPicPr>
              <p:cNvPr id="149" name="Picture 148">
                <a:extLst>
                  <a:ext uri="{FF2B5EF4-FFF2-40B4-BE49-F238E27FC236}">
                    <a16:creationId xmlns:a16="http://schemas.microsoft.com/office/drawing/2014/main" id="{0B441276-93B1-51D7-73DF-27C296E0A75A}"/>
                  </a:ext>
                </a:extLst>
              </p:cNvPr>
              <p:cNvPicPr>
                <a:picLocks noChangeAspect="1"/>
              </p:cNvPicPr>
              <p:nvPr/>
            </p:nvPicPr>
            <p:blipFill>
              <a:blip r:embed="rId7"/>
              <a:stretch>
                <a:fillRect/>
              </a:stretch>
            </p:blipFill>
            <p:spPr>
              <a:xfrm>
                <a:off x="5026093" y="5335150"/>
                <a:ext cx="641217" cy="533311"/>
              </a:xfrm>
              <a:prstGeom prst="rect">
                <a:avLst/>
              </a:prstGeom>
            </p:spPr>
          </p:pic>
          <p:pic>
            <p:nvPicPr>
              <p:cNvPr id="150" name="Picture 149" descr="image001">
                <a:extLst>
                  <a:ext uri="{FF2B5EF4-FFF2-40B4-BE49-F238E27FC236}">
                    <a16:creationId xmlns:a16="http://schemas.microsoft.com/office/drawing/2014/main" id="{3D3518D9-2730-52C9-920A-13CA0D225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62" y="5378268"/>
                <a:ext cx="416381" cy="45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50">
                <a:extLst>
                  <a:ext uri="{FF2B5EF4-FFF2-40B4-BE49-F238E27FC236}">
                    <a16:creationId xmlns:a16="http://schemas.microsoft.com/office/drawing/2014/main" id="{418FE898-1E9D-8986-A9C2-7E32014E2582}"/>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4171090" y="5367480"/>
                <a:ext cx="649313" cy="458429"/>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ight Triangle 145">
              <a:extLst>
                <a:ext uri="{FF2B5EF4-FFF2-40B4-BE49-F238E27FC236}">
                  <a16:creationId xmlns:a16="http://schemas.microsoft.com/office/drawing/2014/main" id="{C28A141F-3343-EB1A-8318-33D34D271152}"/>
                </a:ext>
              </a:extLst>
            </p:cNvPr>
            <p:cNvSpPr/>
            <p:nvPr/>
          </p:nvSpPr>
          <p:spPr>
            <a:xfrm rot="13244759">
              <a:off x="5726995" y="4876439"/>
              <a:ext cx="234669" cy="223235"/>
            </a:xfrm>
            <a:prstGeom prst="rtTriangle">
              <a:avLst/>
            </a:prstGeom>
            <a:gradFill>
              <a:gsLst>
                <a:gs pos="0">
                  <a:srgbClr val="0000FF"/>
                </a:gs>
                <a:gs pos="100000">
                  <a:srgbClr val="0000FF">
                    <a:alpha val="20000"/>
                  </a:srgbClr>
                </a:gs>
                <a:gs pos="100000">
                  <a:srgbClr val="4472C4">
                    <a:lumMod val="45000"/>
                    <a:lumOff val="55000"/>
                  </a:srgbClr>
                </a:gs>
                <a:gs pos="100000">
                  <a:srgbClr val="4472C4">
                    <a:lumMod val="30000"/>
                    <a:lumOff val="70000"/>
                  </a:srgbClr>
                </a:gs>
              </a:gsLst>
              <a:lin ang="5400000" scaled="1"/>
            </a:gradFill>
            <a:ln w="12700" cap="flat" cmpd="sng" algn="ctr">
              <a:noFill/>
              <a:prstDash val="solid"/>
              <a:miter lim="800000"/>
            </a:ln>
            <a:effectLst/>
          </p:spPr>
          <p:txBody>
            <a:bodyPr anchor="ctr"/>
            <a:lstStyle/>
            <a:p>
              <a:pPr marL="0" marR="0" lvl="0" indent="0" algn="ctr" defTabSz="844058" eaLnBrk="1" fontAlgn="auto" latinLnBrk="0" hangingPunct="1">
                <a:lnSpc>
                  <a:spcPct val="100000"/>
                </a:lnSpc>
                <a:spcBef>
                  <a:spcPts val="0"/>
                </a:spcBef>
                <a:spcAft>
                  <a:spcPts val="0"/>
                </a:spcAft>
                <a:buClrTx/>
                <a:buSzTx/>
                <a:buFontTx/>
                <a:buNone/>
                <a:tabLst/>
                <a:defRPr/>
              </a:pPr>
              <a:endParaRPr kumimoji="0" lang="en-GB" sz="1108" b="0" i="0" u="none" strike="noStrike" kern="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cs typeface="Arial" pitchFamily="34" charset="0"/>
              </a:endParaRPr>
            </a:p>
          </p:txBody>
        </p:sp>
        <p:sp>
          <p:nvSpPr>
            <p:cNvPr id="147" name="Right Triangle 146">
              <a:extLst>
                <a:ext uri="{FF2B5EF4-FFF2-40B4-BE49-F238E27FC236}">
                  <a16:creationId xmlns:a16="http://schemas.microsoft.com/office/drawing/2014/main" id="{4456E029-5F9D-F66A-3EE5-959A7563EBD6}"/>
                </a:ext>
              </a:extLst>
            </p:cNvPr>
            <p:cNvSpPr/>
            <p:nvPr/>
          </p:nvSpPr>
          <p:spPr>
            <a:xfrm rot="13545058">
              <a:off x="6224199" y="5558998"/>
              <a:ext cx="195059" cy="207689"/>
            </a:xfrm>
            <a:prstGeom prst="rtTriangle">
              <a:avLst/>
            </a:prstGeom>
            <a:gradFill>
              <a:gsLst>
                <a:gs pos="0">
                  <a:srgbClr val="0000FF"/>
                </a:gs>
                <a:gs pos="100000">
                  <a:srgbClr val="0000FF">
                    <a:alpha val="20000"/>
                  </a:srgbClr>
                </a:gs>
                <a:gs pos="100000">
                  <a:srgbClr val="4472C4">
                    <a:lumMod val="45000"/>
                    <a:lumOff val="55000"/>
                  </a:srgbClr>
                </a:gs>
                <a:gs pos="100000">
                  <a:srgbClr val="4472C4">
                    <a:lumMod val="30000"/>
                    <a:lumOff val="70000"/>
                  </a:srgbClr>
                </a:gs>
              </a:gsLst>
              <a:lin ang="5400000" scaled="1"/>
            </a:gradFill>
            <a:ln w="12700" cap="flat" cmpd="sng" algn="ctr">
              <a:noFill/>
              <a:prstDash val="solid"/>
              <a:miter lim="800000"/>
            </a:ln>
            <a:effectLst/>
          </p:spPr>
          <p:txBody>
            <a:bodyPr anchor="ctr"/>
            <a:lstStyle/>
            <a:p>
              <a:pPr marL="0" marR="0" lvl="0" indent="0" algn="ctr" defTabSz="844058" eaLnBrk="1" fontAlgn="auto" latinLnBrk="0" hangingPunct="1">
                <a:lnSpc>
                  <a:spcPct val="100000"/>
                </a:lnSpc>
                <a:spcBef>
                  <a:spcPts val="0"/>
                </a:spcBef>
                <a:spcAft>
                  <a:spcPts val="0"/>
                </a:spcAft>
                <a:buClrTx/>
                <a:buSzTx/>
                <a:buFontTx/>
                <a:buNone/>
                <a:tabLst/>
                <a:defRPr/>
              </a:pPr>
              <a:endParaRPr kumimoji="0" lang="en-GB" sz="1108" b="0" i="0" u="none" strike="noStrike" kern="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cs typeface="Arial" pitchFamily="34" charset="0"/>
              </a:endParaRPr>
            </a:p>
          </p:txBody>
        </p:sp>
      </p:grpSp>
      <p:sp>
        <p:nvSpPr>
          <p:cNvPr id="158" name="Rectangle 157">
            <a:extLst>
              <a:ext uri="{FF2B5EF4-FFF2-40B4-BE49-F238E27FC236}">
                <a16:creationId xmlns:a16="http://schemas.microsoft.com/office/drawing/2014/main" id="{3F456FAF-24FC-1CB4-806D-040B8BC6803B}"/>
              </a:ext>
            </a:extLst>
          </p:cNvPr>
          <p:cNvSpPr/>
          <p:nvPr/>
        </p:nvSpPr>
        <p:spPr>
          <a:xfrm>
            <a:off x="7787640" y="6420962"/>
            <a:ext cx="1409002" cy="263294"/>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grpSp>
        <p:nvGrpSpPr>
          <p:cNvPr id="159" name="Group 158">
            <a:extLst>
              <a:ext uri="{FF2B5EF4-FFF2-40B4-BE49-F238E27FC236}">
                <a16:creationId xmlns:a16="http://schemas.microsoft.com/office/drawing/2014/main" id="{C164DDB1-4833-02B9-4481-20B1A2744CC9}"/>
              </a:ext>
            </a:extLst>
          </p:cNvPr>
          <p:cNvGrpSpPr/>
          <p:nvPr/>
        </p:nvGrpSpPr>
        <p:grpSpPr>
          <a:xfrm>
            <a:off x="167110" y="4830803"/>
            <a:ext cx="4360334" cy="899711"/>
            <a:chOff x="104836" y="4675020"/>
            <a:chExt cx="4881499" cy="1278343"/>
          </a:xfrm>
        </p:grpSpPr>
        <p:pic>
          <p:nvPicPr>
            <p:cNvPr id="160" name="Picture 159">
              <a:extLst>
                <a:ext uri="{FF2B5EF4-FFF2-40B4-BE49-F238E27FC236}">
                  <a16:creationId xmlns:a16="http://schemas.microsoft.com/office/drawing/2014/main" id="{CBEE420A-8059-C90F-9DB5-BF1A9FBCB4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324998" y="4679081"/>
              <a:ext cx="1661337" cy="1274281"/>
            </a:xfrm>
            <a:prstGeom prst="rect">
              <a:avLst/>
            </a:prstGeom>
          </p:spPr>
        </p:pic>
        <p:pic>
          <p:nvPicPr>
            <p:cNvPr id="161" name="Picture 160">
              <a:extLst>
                <a:ext uri="{FF2B5EF4-FFF2-40B4-BE49-F238E27FC236}">
                  <a16:creationId xmlns:a16="http://schemas.microsoft.com/office/drawing/2014/main" id="{BDC1891C-263C-C436-9E91-6782FC64A8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04836" y="4675020"/>
              <a:ext cx="1156107" cy="1278343"/>
            </a:xfrm>
            <a:prstGeom prst="rect">
              <a:avLst/>
            </a:prstGeom>
          </p:spPr>
        </p:pic>
        <p:pic>
          <p:nvPicPr>
            <p:cNvPr id="162" name="Picture 161">
              <a:extLst>
                <a:ext uri="{FF2B5EF4-FFF2-40B4-BE49-F238E27FC236}">
                  <a16:creationId xmlns:a16="http://schemas.microsoft.com/office/drawing/2014/main" id="{DD2CCD64-8CF8-A73B-9B27-DB044D96335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520665" y="4687631"/>
              <a:ext cx="1534542" cy="1265731"/>
            </a:xfrm>
            <a:prstGeom prst="rect">
              <a:avLst/>
            </a:prstGeom>
          </p:spPr>
        </p:pic>
      </p:grpSp>
      <p:grpSp>
        <p:nvGrpSpPr>
          <p:cNvPr id="163" name="Group 162">
            <a:extLst>
              <a:ext uri="{FF2B5EF4-FFF2-40B4-BE49-F238E27FC236}">
                <a16:creationId xmlns:a16="http://schemas.microsoft.com/office/drawing/2014/main" id="{A88F5B04-0AED-497C-65DE-8DCB115FBF92}"/>
              </a:ext>
            </a:extLst>
          </p:cNvPr>
          <p:cNvGrpSpPr/>
          <p:nvPr/>
        </p:nvGrpSpPr>
        <p:grpSpPr>
          <a:xfrm>
            <a:off x="196799" y="4204733"/>
            <a:ext cx="4352608" cy="337131"/>
            <a:chOff x="125361" y="4204734"/>
            <a:chExt cx="4181565" cy="230724"/>
          </a:xfrm>
        </p:grpSpPr>
        <p:sp>
          <p:nvSpPr>
            <p:cNvPr id="164" name="Rectangle 163">
              <a:extLst>
                <a:ext uri="{FF2B5EF4-FFF2-40B4-BE49-F238E27FC236}">
                  <a16:creationId xmlns:a16="http://schemas.microsoft.com/office/drawing/2014/main" id="{CFA3F2FF-7D60-06A6-0D98-7AFA77B24548}"/>
                </a:ext>
              </a:extLst>
            </p:cNvPr>
            <p:cNvSpPr/>
            <p:nvPr/>
          </p:nvSpPr>
          <p:spPr>
            <a:xfrm>
              <a:off x="125361" y="4204734"/>
              <a:ext cx="774752" cy="230724"/>
            </a:xfrm>
            <a:prstGeom prst="rect">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lumMod val="50000"/>
                      <a:lumOff val="50000"/>
                    </a:prstClr>
                  </a:solidFill>
                  <a:effectLst/>
                  <a:uLnTx/>
                  <a:uFillTx/>
                  <a:latin typeface="Meiryo UI" panose="020B0604030504040204" pitchFamily="34" charset="-128"/>
                  <a:ea typeface="Meiryo UI" panose="020B0604030504040204" pitchFamily="34" charset="-128"/>
                  <a:cs typeface="+mn-cs"/>
                </a:rPr>
                <a:t>Assembly</a:t>
              </a:r>
            </a:p>
          </p:txBody>
        </p:sp>
        <p:sp>
          <p:nvSpPr>
            <p:cNvPr id="165" name="Rectangle 164">
              <a:extLst>
                <a:ext uri="{FF2B5EF4-FFF2-40B4-BE49-F238E27FC236}">
                  <a16:creationId xmlns:a16="http://schemas.microsoft.com/office/drawing/2014/main" id="{31889375-5967-9C18-BA63-34273334B163}"/>
                </a:ext>
              </a:extLst>
            </p:cNvPr>
            <p:cNvSpPr/>
            <p:nvPr/>
          </p:nvSpPr>
          <p:spPr>
            <a:xfrm>
              <a:off x="940528" y="4204734"/>
              <a:ext cx="774752" cy="230724"/>
            </a:xfrm>
            <a:prstGeom prst="rect">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lumMod val="50000"/>
                      <a:lumOff val="50000"/>
                    </a:prstClr>
                  </a:solidFill>
                  <a:effectLst/>
                  <a:uLnTx/>
                  <a:uFillTx/>
                  <a:latin typeface="Meiryo UI" panose="020B0604030504040204" pitchFamily="34" charset="-128"/>
                  <a:ea typeface="Meiryo UI" panose="020B0604030504040204" pitchFamily="34" charset="-128"/>
                  <a:cs typeface="+mn-cs"/>
                </a:rPr>
                <a:t>Inspection</a:t>
              </a:r>
            </a:p>
          </p:txBody>
        </p:sp>
        <p:sp>
          <p:nvSpPr>
            <p:cNvPr id="166" name="Rectangle 165">
              <a:extLst>
                <a:ext uri="{FF2B5EF4-FFF2-40B4-BE49-F238E27FC236}">
                  <a16:creationId xmlns:a16="http://schemas.microsoft.com/office/drawing/2014/main" id="{5EC2F36A-3845-6986-F73D-4F2746F33440}"/>
                </a:ext>
              </a:extLst>
            </p:cNvPr>
            <p:cNvSpPr/>
            <p:nvPr/>
          </p:nvSpPr>
          <p:spPr>
            <a:xfrm>
              <a:off x="1755695" y="4204734"/>
              <a:ext cx="774752" cy="230724"/>
            </a:xfrm>
            <a:prstGeom prst="rect">
              <a:avLst/>
            </a:prstGeom>
            <a:solidFill>
              <a:sysClr val="window" lastClr="FFFFFF"/>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Pair S/N</a:t>
              </a:r>
            </a:p>
          </p:txBody>
        </p:sp>
        <p:sp>
          <p:nvSpPr>
            <p:cNvPr id="167" name="Rectangle 166">
              <a:extLst>
                <a:ext uri="{FF2B5EF4-FFF2-40B4-BE49-F238E27FC236}">
                  <a16:creationId xmlns:a16="http://schemas.microsoft.com/office/drawing/2014/main" id="{ABCFF0D4-BE44-D699-10E8-AC7256E92B40}"/>
                </a:ext>
              </a:extLst>
            </p:cNvPr>
            <p:cNvSpPr/>
            <p:nvPr/>
          </p:nvSpPr>
          <p:spPr>
            <a:xfrm>
              <a:off x="2570862" y="4204753"/>
              <a:ext cx="920896" cy="230686"/>
            </a:xfrm>
            <a:prstGeom prst="rect">
              <a:avLst/>
            </a:prstGeom>
            <a:solidFill>
              <a:sysClr val="window" lastClr="FFFFFF"/>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Scan Manual book</a:t>
              </a:r>
            </a:p>
          </p:txBody>
        </p:sp>
        <p:sp>
          <p:nvSpPr>
            <p:cNvPr id="168" name="Rectangle 167">
              <a:extLst>
                <a:ext uri="{FF2B5EF4-FFF2-40B4-BE49-F238E27FC236}">
                  <a16:creationId xmlns:a16="http://schemas.microsoft.com/office/drawing/2014/main" id="{D215A69A-7AFF-816C-0807-8C9E59C31EF4}"/>
                </a:ext>
              </a:extLst>
            </p:cNvPr>
            <p:cNvSpPr/>
            <p:nvPr/>
          </p:nvSpPr>
          <p:spPr>
            <a:xfrm>
              <a:off x="3532174" y="4204734"/>
              <a:ext cx="774752" cy="230724"/>
            </a:xfrm>
            <a:prstGeom prst="rect">
              <a:avLst/>
            </a:prstGeom>
            <a:solidFill>
              <a:sysClr val="window" lastClr="FFFFFF">
                <a:lumMod val="95000"/>
              </a:sysClr>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Weight check</a:t>
              </a:r>
            </a:p>
          </p:txBody>
        </p:sp>
      </p:grpSp>
      <p:grpSp>
        <p:nvGrpSpPr>
          <p:cNvPr id="169" name="Group 168">
            <a:extLst>
              <a:ext uri="{FF2B5EF4-FFF2-40B4-BE49-F238E27FC236}">
                <a16:creationId xmlns:a16="http://schemas.microsoft.com/office/drawing/2014/main" id="{3E077B70-991F-31E1-1A36-6D4BFEE60C9A}"/>
              </a:ext>
            </a:extLst>
          </p:cNvPr>
          <p:cNvGrpSpPr/>
          <p:nvPr/>
        </p:nvGrpSpPr>
        <p:grpSpPr>
          <a:xfrm>
            <a:off x="2240531" y="4561897"/>
            <a:ext cx="1910722" cy="153726"/>
            <a:chOff x="5879306" y="1346095"/>
            <a:chExt cx="728663" cy="282680"/>
          </a:xfrm>
        </p:grpSpPr>
        <p:cxnSp>
          <p:nvCxnSpPr>
            <p:cNvPr id="170" name="Straight Connector 169">
              <a:extLst>
                <a:ext uri="{FF2B5EF4-FFF2-40B4-BE49-F238E27FC236}">
                  <a16:creationId xmlns:a16="http://schemas.microsoft.com/office/drawing/2014/main" id="{68C9B2AC-3C89-2F04-333C-48BAA9C3EFC7}"/>
                </a:ext>
              </a:extLst>
            </p:cNvPr>
            <p:cNvCxnSpPr/>
            <p:nvPr/>
          </p:nvCxnSpPr>
          <p:spPr>
            <a:xfrm>
              <a:off x="5886450" y="1346095"/>
              <a:ext cx="0" cy="282680"/>
            </a:xfrm>
            <a:prstGeom prst="line">
              <a:avLst/>
            </a:prstGeom>
            <a:noFill/>
            <a:ln w="6350" cap="flat" cmpd="sng" algn="ctr">
              <a:solidFill>
                <a:srgbClr val="000099"/>
              </a:solidFill>
              <a:prstDash val="solid"/>
              <a:miter lim="800000"/>
            </a:ln>
            <a:effectLst/>
          </p:spPr>
        </p:cxnSp>
        <p:cxnSp>
          <p:nvCxnSpPr>
            <p:cNvPr id="171" name="Straight Connector 170">
              <a:extLst>
                <a:ext uri="{FF2B5EF4-FFF2-40B4-BE49-F238E27FC236}">
                  <a16:creationId xmlns:a16="http://schemas.microsoft.com/office/drawing/2014/main" id="{D9B4F308-CA17-E8F7-8B64-6AD46C25EDE2}"/>
                </a:ext>
              </a:extLst>
            </p:cNvPr>
            <p:cNvCxnSpPr/>
            <p:nvPr/>
          </p:nvCxnSpPr>
          <p:spPr>
            <a:xfrm>
              <a:off x="6229350" y="1346095"/>
              <a:ext cx="0" cy="282680"/>
            </a:xfrm>
            <a:prstGeom prst="line">
              <a:avLst/>
            </a:prstGeom>
            <a:noFill/>
            <a:ln w="6350" cap="flat" cmpd="sng" algn="ctr">
              <a:solidFill>
                <a:srgbClr val="000099"/>
              </a:solidFill>
              <a:prstDash val="solid"/>
              <a:miter lim="800000"/>
            </a:ln>
            <a:effectLst/>
          </p:spPr>
        </p:cxnSp>
        <p:cxnSp>
          <p:nvCxnSpPr>
            <p:cNvPr id="172" name="Straight Connector 171">
              <a:extLst>
                <a:ext uri="{FF2B5EF4-FFF2-40B4-BE49-F238E27FC236}">
                  <a16:creationId xmlns:a16="http://schemas.microsoft.com/office/drawing/2014/main" id="{8533C2E9-0306-7107-0ACA-5EE05D3F8620}"/>
                </a:ext>
              </a:extLst>
            </p:cNvPr>
            <p:cNvCxnSpPr/>
            <p:nvPr/>
          </p:nvCxnSpPr>
          <p:spPr>
            <a:xfrm>
              <a:off x="6597436" y="1346095"/>
              <a:ext cx="0" cy="282680"/>
            </a:xfrm>
            <a:prstGeom prst="line">
              <a:avLst/>
            </a:prstGeom>
            <a:noFill/>
            <a:ln w="6350" cap="flat" cmpd="sng" algn="ctr">
              <a:solidFill>
                <a:srgbClr val="000099"/>
              </a:solidFill>
              <a:prstDash val="solid"/>
              <a:miter lim="800000"/>
            </a:ln>
            <a:effectLst/>
          </p:spPr>
        </p:cxnSp>
        <p:cxnSp>
          <p:nvCxnSpPr>
            <p:cNvPr id="173" name="Straight Connector 172">
              <a:extLst>
                <a:ext uri="{FF2B5EF4-FFF2-40B4-BE49-F238E27FC236}">
                  <a16:creationId xmlns:a16="http://schemas.microsoft.com/office/drawing/2014/main" id="{F4BD506F-E161-21A9-EA09-1B31A658F6F8}"/>
                </a:ext>
              </a:extLst>
            </p:cNvPr>
            <p:cNvCxnSpPr/>
            <p:nvPr/>
          </p:nvCxnSpPr>
          <p:spPr>
            <a:xfrm>
              <a:off x="5879306" y="1628775"/>
              <a:ext cx="728663" cy="0"/>
            </a:xfrm>
            <a:prstGeom prst="line">
              <a:avLst/>
            </a:prstGeom>
            <a:noFill/>
            <a:ln w="6350" cap="flat" cmpd="sng" algn="ctr">
              <a:solidFill>
                <a:srgbClr val="000099"/>
              </a:solidFill>
              <a:prstDash val="solid"/>
              <a:miter lim="800000"/>
            </a:ln>
            <a:effectLst/>
          </p:spPr>
        </p:cxnSp>
      </p:grpSp>
      <p:sp>
        <p:nvSpPr>
          <p:cNvPr id="174" name="Arrow: Down 173">
            <a:extLst>
              <a:ext uri="{FF2B5EF4-FFF2-40B4-BE49-F238E27FC236}">
                <a16:creationId xmlns:a16="http://schemas.microsoft.com/office/drawing/2014/main" id="{BFFD247D-C201-4AF4-F719-01A592A0C226}"/>
              </a:ext>
            </a:extLst>
          </p:cNvPr>
          <p:cNvSpPr/>
          <p:nvPr/>
        </p:nvSpPr>
        <p:spPr>
          <a:xfrm>
            <a:off x="3457287" y="4741213"/>
            <a:ext cx="571354" cy="197265"/>
          </a:xfrm>
          <a:prstGeom prst="downArrow">
            <a:avLst/>
          </a:prstGeom>
          <a:solidFill>
            <a:srgbClr val="FFC000">
              <a:lumMod val="20000"/>
              <a:lumOff val="80000"/>
            </a:srgbClr>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154921C5-E714-B115-F488-60FE3A157774}"/>
              </a:ext>
            </a:extLst>
          </p:cNvPr>
          <p:cNvSpPr/>
          <p:nvPr/>
        </p:nvSpPr>
        <p:spPr>
          <a:xfrm>
            <a:off x="3309005" y="4522956"/>
            <a:ext cx="608867" cy="189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Link</a:t>
            </a:r>
          </a:p>
        </p:txBody>
      </p:sp>
      <p:sp>
        <p:nvSpPr>
          <p:cNvPr id="176" name="Rectangle 175">
            <a:extLst>
              <a:ext uri="{FF2B5EF4-FFF2-40B4-BE49-F238E27FC236}">
                <a16:creationId xmlns:a16="http://schemas.microsoft.com/office/drawing/2014/main" id="{A40B05DA-67E9-DD95-6B08-932384865430}"/>
              </a:ext>
            </a:extLst>
          </p:cNvPr>
          <p:cNvSpPr/>
          <p:nvPr/>
        </p:nvSpPr>
        <p:spPr>
          <a:xfrm>
            <a:off x="1359195" y="5665815"/>
            <a:ext cx="1543283" cy="2404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Excel tools . No link</a:t>
            </a:r>
          </a:p>
        </p:txBody>
      </p:sp>
      <p:sp>
        <p:nvSpPr>
          <p:cNvPr id="177" name="Rectangle 176">
            <a:extLst>
              <a:ext uri="{FF2B5EF4-FFF2-40B4-BE49-F238E27FC236}">
                <a16:creationId xmlns:a16="http://schemas.microsoft.com/office/drawing/2014/main" id="{7568ABAF-4514-8A62-555D-157B93893C5B}"/>
              </a:ext>
            </a:extLst>
          </p:cNvPr>
          <p:cNvSpPr/>
          <p:nvPr/>
        </p:nvSpPr>
        <p:spPr>
          <a:xfrm>
            <a:off x="3017342" y="5697873"/>
            <a:ext cx="1606658" cy="18992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Traceability &amp; Verify</a:t>
            </a:r>
          </a:p>
        </p:txBody>
      </p:sp>
      <p:sp>
        <p:nvSpPr>
          <p:cNvPr id="178" name="Rectangle 177">
            <a:extLst>
              <a:ext uri="{FF2B5EF4-FFF2-40B4-BE49-F238E27FC236}">
                <a16:creationId xmlns:a16="http://schemas.microsoft.com/office/drawing/2014/main" id="{A8B90426-8D57-6838-584D-7176E9817C75}"/>
              </a:ext>
            </a:extLst>
          </p:cNvPr>
          <p:cNvSpPr/>
          <p:nvPr/>
        </p:nvSpPr>
        <p:spPr>
          <a:xfrm>
            <a:off x="2416801" y="4537039"/>
            <a:ext cx="608867" cy="189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Link</a:t>
            </a:r>
          </a:p>
        </p:txBody>
      </p:sp>
      <p:sp>
        <p:nvSpPr>
          <p:cNvPr id="179" name="Isosceles Triangle 178">
            <a:extLst>
              <a:ext uri="{FF2B5EF4-FFF2-40B4-BE49-F238E27FC236}">
                <a16:creationId xmlns:a16="http://schemas.microsoft.com/office/drawing/2014/main" id="{17D37C69-2DB2-CD92-68EA-0679F66488DC}"/>
              </a:ext>
            </a:extLst>
          </p:cNvPr>
          <p:cNvSpPr/>
          <p:nvPr/>
        </p:nvSpPr>
        <p:spPr>
          <a:xfrm rot="5400000">
            <a:off x="2487228" y="5277216"/>
            <a:ext cx="871510" cy="177625"/>
          </a:xfrm>
          <a:prstGeom prst="triangle">
            <a:avLst/>
          </a:prstGeom>
          <a:gradFill flip="none" rotWithShape="1">
            <a:gsLst>
              <a:gs pos="43000">
                <a:srgbClr val="5B9BD5">
                  <a:lumMod val="75000"/>
                </a:srgbClr>
              </a:gs>
              <a:gs pos="100000">
                <a:srgbClr val="4472C4">
                  <a:tint val="23500"/>
                  <a:satMod val="16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4CB14E48-86A6-AA09-8B91-98828C724944}"/>
              </a:ext>
            </a:extLst>
          </p:cNvPr>
          <p:cNvPicPr>
            <a:picLocks noChangeAspect="1"/>
          </p:cNvPicPr>
          <p:nvPr/>
        </p:nvPicPr>
        <p:blipFill>
          <a:blip r:embed="rId13">
            <a:extLst>
              <a:ext uri="{BEBA8EAE-BF5A-486C-A8C5-ECC9F3942E4B}">
                <a14:imgProps xmlns:a14="http://schemas.microsoft.com/office/drawing/2010/main">
                  <a14:imgLayer r:embed="rId14">
                    <a14:imgEffect>
                      <a14:saturation sat="66000"/>
                    </a14:imgEffect>
                  </a14:imgLayer>
                </a14:imgProps>
              </a:ext>
            </a:extLst>
          </a:blip>
          <a:stretch>
            <a:fillRect/>
          </a:stretch>
        </p:blipFill>
        <p:spPr>
          <a:xfrm>
            <a:off x="4807701" y="1024772"/>
            <a:ext cx="4351793" cy="1769445"/>
          </a:xfrm>
          <a:prstGeom prst="rect">
            <a:avLst/>
          </a:prstGeom>
        </p:spPr>
      </p:pic>
      <p:grpSp>
        <p:nvGrpSpPr>
          <p:cNvPr id="181" name="Group 180">
            <a:extLst>
              <a:ext uri="{FF2B5EF4-FFF2-40B4-BE49-F238E27FC236}">
                <a16:creationId xmlns:a16="http://schemas.microsoft.com/office/drawing/2014/main" id="{477C7FAB-2F2F-BCD2-44F3-0F04E2EF3B6F}"/>
              </a:ext>
            </a:extLst>
          </p:cNvPr>
          <p:cNvGrpSpPr/>
          <p:nvPr/>
        </p:nvGrpSpPr>
        <p:grpSpPr>
          <a:xfrm>
            <a:off x="4617841" y="3689142"/>
            <a:ext cx="898771" cy="464451"/>
            <a:chOff x="4498831" y="630157"/>
            <a:chExt cx="898771" cy="464451"/>
          </a:xfrm>
        </p:grpSpPr>
        <p:sp>
          <p:nvSpPr>
            <p:cNvPr id="182" name="Oval 181">
              <a:extLst>
                <a:ext uri="{FF2B5EF4-FFF2-40B4-BE49-F238E27FC236}">
                  <a16:creationId xmlns:a16="http://schemas.microsoft.com/office/drawing/2014/main" id="{53383F09-B87B-0A11-FECE-05DED7CD88B4}"/>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83" name="Oval 182">
              <a:extLst>
                <a:ext uri="{FF2B5EF4-FFF2-40B4-BE49-F238E27FC236}">
                  <a16:creationId xmlns:a16="http://schemas.microsoft.com/office/drawing/2014/main" id="{AAD10589-C455-D19E-1943-E1BA39921437}"/>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grpSp>
        <p:nvGrpSpPr>
          <p:cNvPr id="184" name="Group 183">
            <a:extLst>
              <a:ext uri="{FF2B5EF4-FFF2-40B4-BE49-F238E27FC236}">
                <a16:creationId xmlns:a16="http://schemas.microsoft.com/office/drawing/2014/main" id="{DE2DF6E6-8F40-995A-823D-9AE21FB24216}"/>
              </a:ext>
            </a:extLst>
          </p:cNvPr>
          <p:cNvGrpSpPr/>
          <p:nvPr/>
        </p:nvGrpSpPr>
        <p:grpSpPr>
          <a:xfrm>
            <a:off x="4615865" y="618434"/>
            <a:ext cx="898771" cy="464451"/>
            <a:chOff x="4498831" y="630157"/>
            <a:chExt cx="898771" cy="464451"/>
          </a:xfrm>
        </p:grpSpPr>
        <p:sp>
          <p:nvSpPr>
            <p:cNvPr id="185" name="Oval 184">
              <a:extLst>
                <a:ext uri="{FF2B5EF4-FFF2-40B4-BE49-F238E27FC236}">
                  <a16:creationId xmlns:a16="http://schemas.microsoft.com/office/drawing/2014/main" id="{5DAE0B9B-1058-ED5D-7391-B6DE08B141E8}"/>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86" name="Oval 185">
              <a:extLst>
                <a:ext uri="{FF2B5EF4-FFF2-40B4-BE49-F238E27FC236}">
                  <a16:creationId xmlns:a16="http://schemas.microsoft.com/office/drawing/2014/main" id="{7C72BA1B-F095-ECD5-B500-24052D5254CD}"/>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sp>
        <p:nvSpPr>
          <p:cNvPr id="187" name="Rectangle 186">
            <a:extLst>
              <a:ext uri="{FF2B5EF4-FFF2-40B4-BE49-F238E27FC236}">
                <a16:creationId xmlns:a16="http://schemas.microsoft.com/office/drawing/2014/main" id="{BC0D7F8E-ACFE-237B-C98B-03769E07A7D1}"/>
              </a:ext>
            </a:extLst>
          </p:cNvPr>
          <p:cNvSpPr/>
          <p:nvPr/>
        </p:nvSpPr>
        <p:spPr>
          <a:xfrm>
            <a:off x="2786389" y="2794217"/>
            <a:ext cx="1769592" cy="27841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DP</a:t>
            </a:r>
          </a:p>
        </p:txBody>
      </p:sp>
      <p:sp>
        <p:nvSpPr>
          <p:cNvPr id="188" name="Rectangle 187">
            <a:extLst>
              <a:ext uri="{FF2B5EF4-FFF2-40B4-BE49-F238E27FC236}">
                <a16:creationId xmlns:a16="http://schemas.microsoft.com/office/drawing/2014/main" id="{BBB49AD2-FDF1-7DF3-FC89-B8B597F199B3}"/>
              </a:ext>
            </a:extLst>
          </p:cNvPr>
          <p:cNvSpPr/>
          <p:nvPr/>
        </p:nvSpPr>
        <p:spPr>
          <a:xfrm>
            <a:off x="2245866" y="5932995"/>
            <a:ext cx="2428407" cy="25532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DP.MW.DECT</a:t>
            </a:r>
          </a:p>
        </p:txBody>
      </p:sp>
      <p:sp>
        <p:nvSpPr>
          <p:cNvPr id="189" name="Rectangle 188">
            <a:extLst>
              <a:ext uri="{FF2B5EF4-FFF2-40B4-BE49-F238E27FC236}">
                <a16:creationId xmlns:a16="http://schemas.microsoft.com/office/drawing/2014/main" id="{E359A0FE-2885-375A-AB1E-B88FFB37D39F}"/>
              </a:ext>
            </a:extLst>
          </p:cNvPr>
          <p:cNvSpPr/>
          <p:nvPr/>
        </p:nvSpPr>
        <p:spPr>
          <a:xfrm>
            <a:off x="6916476" y="2809319"/>
            <a:ext cx="2271594" cy="26329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All Category</a:t>
            </a:r>
          </a:p>
        </p:txBody>
      </p:sp>
      <p:sp>
        <p:nvSpPr>
          <p:cNvPr id="190" name="Rectangle 189">
            <a:extLst>
              <a:ext uri="{FF2B5EF4-FFF2-40B4-BE49-F238E27FC236}">
                <a16:creationId xmlns:a16="http://schemas.microsoft.com/office/drawing/2014/main" id="{F841119B-5E1E-BB6B-73B3-35889D4EC030}"/>
              </a:ext>
            </a:extLst>
          </p:cNvPr>
          <p:cNvSpPr/>
          <p:nvPr/>
        </p:nvSpPr>
        <p:spPr>
          <a:xfrm>
            <a:off x="6916476" y="5943832"/>
            <a:ext cx="2271594" cy="26329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All Category</a:t>
            </a:r>
          </a:p>
        </p:txBody>
      </p:sp>
      <p:pic>
        <p:nvPicPr>
          <p:cNvPr id="191" name="Picture 190">
            <a:extLst>
              <a:ext uri="{FF2B5EF4-FFF2-40B4-BE49-F238E27FC236}">
                <a16:creationId xmlns:a16="http://schemas.microsoft.com/office/drawing/2014/main" id="{92CA15CD-9D38-9395-611B-107ED21C95C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831241" y="4142760"/>
            <a:ext cx="4226916" cy="706537"/>
          </a:xfrm>
          <a:prstGeom prst="rect">
            <a:avLst/>
          </a:prstGeom>
        </p:spPr>
      </p:pic>
      <p:grpSp>
        <p:nvGrpSpPr>
          <p:cNvPr id="192" name="Group 191">
            <a:extLst>
              <a:ext uri="{FF2B5EF4-FFF2-40B4-BE49-F238E27FC236}">
                <a16:creationId xmlns:a16="http://schemas.microsoft.com/office/drawing/2014/main" id="{E3F1B088-42E3-B48B-F3BA-E470067F76C9}"/>
              </a:ext>
            </a:extLst>
          </p:cNvPr>
          <p:cNvGrpSpPr/>
          <p:nvPr/>
        </p:nvGrpSpPr>
        <p:grpSpPr>
          <a:xfrm>
            <a:off x="4810868" y="5111948"/>
            <a:ext cx="925496" cy="688712"/>
            <a:chOff x="3112227" y="6057698"/>
            <a:chExt cx="977833" cy="648613"/>
          </a:xfrm>
        </p:grpSpPr>
        <p:pic>
          <p:nvPicPr>
            <p:cNvPr id="193" name="Picture 192">
              <a:extLst>
                <a:ext uri="{FF2B5EF4-FFF2-40B4-BE49-F238E27FC236}">
                  <a16:creationId xmlns:a16="http://schemas.microsoft.com/office/drawing/2014/main" id="{AB68ADC1-BD44-6933-FDAB-3B9A611C92B9}"/>
                </a:ext>
              </a:extLst>
            </p:cNvPr>
            <p:cNvPicPr>
              <a:picLocks noChangeAspect="1"/>
            </p:cNvPicPr>
            <p:nvPr/>
          </p:nvPicPr>
          <p:blipFill>
            <a:blip r:embed="rId16"/>
            <a:stretch>
              <a:fillRect/>
            </a:stretch>
          </p:blipFill>
          <p:spPr>
            <a:xfrm>
              <a:off x="3112227" y="6057698"/>
              <a:ext cx="977833" cy="648613"/>
            </a:xfrm>
            <a:prstGeom prst="rect">
              <a:avLst/>
            </a:prstGeom>
          </p:spPr>
        </p:pic>
        <p:sp>
          <p:nvSpPr>
            <p:cNvPr id="194" name="Rectangle 193">
              <a:extLst>
                <a:ext uri="{FF2B5EF4-FFF2-40B4-BE49-F238E27FC236}">
                  <a16:creationId xmlns:a16="http://schemas.microsoft.com/office/drawing/2014/main" id="{22D458BF-64C6-9A98-7AAA-C923DCFFDCB0}"/>
                </a:ext>
              </a:extLst>
            </p:cNvPr>
            <p:cNvSpPr/>
            <p:nvPr/>
          </p:nvSpPr>
          <p:spPr>
            <a:xfrm>
              <a:off x="3145918" y="6366483"/>
              <a:ext cx="455225" cy="322035"/>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95" name="Rectangle 194">
            <a:extLst>
              <a:ext uri="{FF2B5EF4-FFF2-40B4-BE49-F238E27FC236}">
                <a16:creationId xmlns:a16="http://schemas.microsoft.com/office/drawing/2014/main" id="{16E8A38E-5CB7-04C5-2570-5561906C5F83}"/>
              </a:ext>
            </a:extLst>
          </p:cNvPr>
          <p:cNvSpPr/>
          <p:nvPr/>
        </p:nvSpPr>
        <p:spPr>
          <a:xfrm>
            <a:off x="4667704" y="4786887"/>
            <a:ext cx="4429092" cy="289782"/>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Improve solder condition by change design hole of stencil</a:t>
            </a:r>
          </a:p>
        </p:txBody>
      </p:sp>
      <p:sp>
        <p:nvSpPr>
          <p:cNvPr id="196" name="Rectangle 195">
            <a:extLst>
              <a:ext uri="{FF2B5EF4-FFF2-40B4-BE49-F238E27FC236}">
                <a16:creationId xmlns:a16="http://schemas.microsoft.com/office/drawing/2014/main" id="{F93A7570-B2B0-2717-4F86-DD19A3AC7CF7}"/>
              </a:ext>
            </a:extLst>
          </p:cNvPr>
          <p:cNvSpPr/>
          <p:nvPr/>
        </p:nvSpPr>
        <p:spPr>
          <a:xfrm>
            <a:off x="4607029" y="5767202"/>
            <a:ext cx="1343243" cy="243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Solder bridge</a:t>
            </a:r>
          </a:p>
        </p:txBody>
      </p:sp>
      <p:pic>
        <p:nvPicPr>
          <p:cNvPr id="197" name="Picture 196">
            <a:extLst>
              <a:ext uri="{FF2B5EF4-FFF2-40B4-BE49-F238E27FC236}">
                <a16:creationId xmlns:a16="http://schemas.microsoft.com/office/drawing/2014/main" id="{2B22AA1E-6A1F-B002-67CA-C764266C4EB1}"/>
              </a:ext>
            </a:extLst>
          </p:cNvPr>
          <p:cNvPicPr>
            <a:picLocks noChangeAspect="1"/>
          </p:cNvPicPr>
          <p:nvPr/>
        </p:nvPicPr>
        <p:blipFill>
          <a:blip r:embed="rId17"/>
          <a:stretch>
            <a:fillRect/>
          </a:stretch>
        </p:blipFill>
        <p:spPr>
          <a:xfrm>
            <a:off x="5850290" y="5071780"/>
            <a:ext cx="1198661" cy="816013"/>
          </a:xfrm>
          <a:prstGeom prst="rect">
            <a:avLst/>
          </a:prstGeom>
          <a:ln>
            <a:solidFill>
              <a:srgbClr val="FF0000"/>
            </a:solidFill>
          </a:ln>
        </p:spPr>
      </p:pic>
      <p:pic>
        <p:nvPicPr>
          <p:cNvPr id="198" name="Picture 197">
            <a:extLst>
              <a:ext uri="{FF2B5EF4-FFF2-40B4-BE49-F238E27FC236}">
                <a16:creationId xmlns:a16="http://schemas.microsoft.com/office/drawing/2014/main" id="{1C04D6EB-9B9B-6424-F304-ED62EDBDED1D}"/>
              </a:ext>
            </a:extLst>
          </p:cNvPr>
          <p:cNvPicPr>
            <a:picLocks noChangeAspect="1"/>
          </p:cNvPicPr>
          <p:nvPr/>
        </p:nvPicPr>
        <p:blipFill>
          <a:blip r:embed="rId18"/>
          <a:stretch>
            <a:fillRect/>
          </a:stretch>
        </p:blipFill>
        <p:spPr>
          <a:xfrm>
            <a:off x="7511699" y="5051026"/>
            <a:ext cx="1585097" cy="836768"/>
          </a:xfrm>
          <a:prstGeom prst="rect">
            <a:avLst/>
          </a:prstGeom>
          <a:ln>
            <a:solidFill>
              <a:srgbClr val="000099"/>
            </a:solidFill>
          </a:ln>
        </p:spPr>
      </p:pic>
      <p:sp>
        <p:nvSpPr>
          <p:cNvPr id="199" name="Arrow: Right 198">
            <a:extLst>
              <a:ext uri="{FF2B5EF4-FFF2-40B4-BE49-F238E27FC236}">
                <a16:creationId xmlns:a16="http://schemas.microsoft.com/office/drawing/2014/main" id="{981170E9-5C85-B9FE-62C2-2E882DE26FDD}"/>
              </a:ext>
            </a:extLst>
          </p:cNvPr>
          <p:cNvSpPr/>
          <p:nvPr/>
        </p:nvSpPr>
        <p:spPr>
          <a:xfrm>
            <a:off x="7143505" y="5071780"/>
            <a:ext cx="256166" cy="813407"/>
          </a:xfrm>
          <a:prstGeom prst="rightArrow">
            <a:avLst/>
          </a:prstGeom>
          <a:solidFill>
            <a:srgbClr val="FFFFCC"/>
          </a:solidFill>
          <a:ln w="12700" cap="flat" cmpd="sng" algn="ctr">
            <a:solidFill>
              <a:sysClr val="windowText" lastClr="000000">
                <a:lumMod val="50000"/>
                <a:lumOff val="50000"/>
              </a:sys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5DB8A5E3-4BCD-E773-2AE0-F3CA8682855F}"/>
              </a:ext>
            </a:extLst>
          </p:cNvPr>
          <p:cNvGrpSpPr/>
          <p:nvPr/>
        </p:nvGrpSpPr>
        <p:grpSpPr>
          <a:xfrm>
            <a:off x="9314680" y="1109308"/>
            <a:ext cx="2877319" cy="5332240"/>
            <a:chOff x="9314680" y="1257225"/>
            <a:chExt cx="2877319" cy="5332240"/>
          </a:xfrm>
        </p:grpSpPr>
        <p:sp>
          <p:nvSpPr>
            <p:cNvPr id="201" name="テキスト ボックス 31">
              <a:extLst>
                <a:ext uri="{FF2B5EF4-FFF2-40B4-BE49-F238E27FC236}">
                  <a16:creationId xmlns:a16="http://schemas.microsoft.com/office/drawing/2014/main" id="{6F0329AF-BF0C-BB33-EE98-D7488D499FEC}"/>
                </a:ext>
              </a:extLst>
            </p:cNvPr>
            <p:cNvSpPr txBox="1"/>
            <p:nvPr/>
          </p:nvSpPr>
          <p:spPr>
            <a:xfrm>
              <a:off x="9314680" y="5173770"/>
              <a:ext cx="2680108" cy="769441"/>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dirty="0">
                  <a:solidFill>
                    <a:prstClr val="black"/>
                  </a:solidFill>
                  <a:latin typeface="Meiryo UI" panose="020B0604030504040204" pitchFamily="34" charset="-128"/>
                  <a:ea typeface="Meiryo UI" panose="020B0604030504040204" pitchFamily="34" charset="-128"/>
                </a:rPr>
                <a:t>Headcount improve</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Direct  : </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0</a:t>
              </a:r>
              <a:r>
                <a:rPr lang="en-US" altLang="ja-JP" sz="1400" dirty="0">
                  <a:solidFill>
                    <a:prstClr val="black"/>
                  </a:solidFill>
                  <a:latin typeface="Meiryo UI" panose="020B0604030504040204" pitchFamily="34" charset="-128"/>
                  <a:ea typeface="Meiryo UI" panose="020B0604030504040204" pitchFamily="34" charset="-128"/>
                </a:rPr>
                <a:t>2pax</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P/L      : </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12K</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34" charset="-128"/>
                  <a:ea typeface="Meiryo UI" panose="020B0604030504040204" pitchFamily="34" charset="-128"/>
                </a:rPr>
                <a:t>USD</a:t>
              </a:r>
            </a:p>
          </p:txBody>
        </p:sp>
        <p:sp>
          <p:nvSpPr>
            <p:cNvPr id="202" name="テキスト ボックス 31">
              <a:extLst>
                <a:ext uri="{FF2B5EF4-FFF2-40B4-BE49-F238E27FC236}">
                  <a16:creationId xmlns:a16="http://schemas.microsoft.com/office/drawing/2014/main" id="{30383591-1A25-5A29-D1F4-A75DDDCEB1CE}"/>
                </a:ext>
              </a:extLst>
            </p:cNvPr>
            <p:cNvSpPr txBox="1"/>
            <p:nvPr/>
          </p:nvSpPr>
          <p:spPr>
            <a:xfrm>
              <a:off x="9314680" y="1257225"/>
              <a:ext cx="2680108" cy="984885"/>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u="sng" dirty="0">
                  <a:solidFill>
                    <a:prstClr val="black"/>
                  </a:solidFill>
                  <a:latin typeface="Meiryo UI" panose="020B0604030504040204" pitchFamily="34" charset="-128"/>
                  <a:ea typeface="Meiryo UI" panose="020B0604030504040204" pitchFamily="34" charset="-128"/>
                </a:rPr>
                <a:t>Quality improve</a:t>
              </a:r>
            </a:p>
            <a:p>
              <a:pPr marL="285750" indent="-285750">
                <a:buFont typeface="Courier New" panose="02070309020205020404" pitchFamily="49" charset="0"/>
                <a:buChar char="o"/>
              </a:pPr>
              <a:r>
                <a:rPr lang="en-US" altLang="ja-JP" sz="1400" dirty="0" err="1">
                  <a:solidFill>
                    <a:prstClr val="black"/>
                  </a:solidFill>
                  <a:latin typeface="Meiryo UI" panose="020B0604030504040204" pitchFamily="34" charset="-128"/>
                  <a:ea typeface="Meiryo UI" panose="020B0604030504040204" pitchFamily="34" charset="-128"/>
                </a:rPr>
                <a:t>Harenchi</a:t>
              </a:r>
              <a:r>
                <a:rPr lang="en-US" altLang="ja-JP" sz="1400" dirty="0">
                  <a:solidFill>
                    <a:prstClr val="black"/>
                  </a:solidFill>
                  <a:latin typeface="Meiryo UI" panose="020B0604030504040204" pitchFamily="34" charset="-128"/>
                  <a:ea typeface="Meiryo UI" panose="020B0604030504040204" pitchFamily="34" charset="-128"/>
                </a:rPr>
                <a:t> error</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Method error</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Human error</a:t>
              </a:r>
            </a:p>
          </p:txBody>
        </p:sp>
        <p:sp>
          <p:nvSpPr>
            <p:cNvPr id="203" name="テキスト ボックス 31">
              <a:extLst>
                <a:ext uri="{FF2B5EF4-FFF2-40B4-BE49-F238E27FC236}">
                  <a16:creationId xmlns:a16="http://schemas.microsoft.com/office/drawing/2014/main" id="{D0CD73AE-8138-290E-F02C-56783A7581E6}"/>
                </a:ext>
              </a:extLst>
            </p:cNvPr>
            <p:cNvSpPr txBox="1"/>
            <p:nvPr/>
          </p:nvSpPr>
          <p:spPr>
            <a:xfrm>
              <a:off x="10954894" y="1471645"/>
              <a:ext cx="1116605" cy="738664"/>
            </a:xfrm>
            <a:prstGeom prst="rect">
              <a:avLst/>
            </a:prstGeom>
            <a:noFill/>
          </p:spPr>
          <p:txBody>
            <a:bodyPr wrap="square" rtlCol="0">
              <a:spAutoFit/>
            </a:bodyPr>
            <a:lstStyle/>
            <a:p>
              <a:r>
                <a:rPr lang="en-US" altLang="ja-JP" sz="1400" dirty="0">
                  <a:solidFill>
                    <a:prstClr val="black"/>
                  </a:solidFill>
                  <a:latin typeface="Meiryo UI" panose="020B0604030504040204" pitchFamily="34" charset="-128"/>
                  <a:ea typeface="Meiryo UI" panose="020B0604030504040204" pitchFamily="34" charset="-128"/>
                </a:rPr>
                <a:t>:0</a:t>
              </a:r>
            </a:p>
            <a:p>
              <a:r>
                <a:rPr lang="en-US" altLang="ja-JP" sz="1400" dirty="0">
                  <a:solidFill>
                    <a:prstClr val="black"/>
                  </a:solidFill>
                  <a:latin typeface="Meiryo UI" panose="020B0604030504040204" pitchFamily="34" charset="-128"/>
                  <a:ea typeface="Meiryo UI" panose="020B0604030504040204" pitchFamily="34" charset="-128"/>
                </a:rPr>
                <a:t>:0</a:t>
              </a:r>
            </a:p>
            <a:p>
              <a:r>
                <a:rPr lang="en-US" altLang="ja-JP" sz="1400" dirty="0">
                  <a:solidFill>
                    <a:prstClr val="black"/>
                  </a:solidFill>
                  <a:latin typeface="Meiryo UI" panose="020B0604030504040204" pitchFamily="34" charset="-128"/>
                  <a:ea typeface="Meiryo UI" panose="020B0604030504040204" pitchFamily="34" charset="-128"/>
                </a:rPr>
                <a:t>:0</a:t>
              </a:r>
            </a:p>
          </p:txBody>
        </p:sp>
        <p:sp>
          <p:nvSpPr>
            <p:cNvPr id="204" name="テキスト ボックス 31">
              <a:extLst>
                <a:ext uri="{FF2B5EF4-FFF2-40B4-BE49-F238E27FC236}">
                  <a16:creationId xmlns:a16="http://schemas.microsoft.com/office/drawing/2014/main" id="{2EBEBBA8-15F2-105F-3E29-F57DB6407350}"/>
                </a:ext>
              </a:extLst>
            </p:cNvPr>
            <p:cNvSpPr txBox="1"/>
            <p:nvPr/>
          </p:nvSpPr>
          <p:spPr>
            <a:xfrm>
              <a:off x="9314680" y="6035467"/>
              <a:ext cx="2680108" cy="553998"/>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dirty="0">
                  <a:solidFill>
                    <a:prstClr val="black"/>
                  </a:solidFill>
                  <a:latin typeface="Meiryo UI" panose="020B0604030504040204" pitchFamily="34" charset="-128"/>
                  <a:ea typeface="Meiryo UI" panose="020B0604030504040204" pitchFamily="34" charset="-128"/>
                </a:rPr>
                <a:t>Indirect job reduce</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Manual job: ∆450h/Year</a:t>
              </a:r>
            </a:p>
          </p:txBody>
        </p:sp>
        <p:sp>
          <p:nvSpPr>
            <p:cNvPr id="205" name="テキスト ボックス 31">
              <a:extLst>
                <a:ext uri="{FF2B5EF4-FFF2-40B4-BE49-F238E27FC236}">
                  <a16:creationId xmlns:a16="http://schemas.microsoft.com/office/drawing/2014/main" id="{F9590014-8C4C-C830-A95C-1958A69FC664}"/>
                </a:ext>
              </a:extLst>
            </p:cNvPr>
            <p:cNvSpPr txBox="1"/>
            <p:nvPr/>
          </p:nvSpPr>
          <p:spPr>
            <a:xfrm>
              <a:off x="9343256" y="2277178"/>
              <a:ext cx="2848743"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DP Auto CMR inspection</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No sound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Small sound : 0</a:t>
              </a:r>
            </a:p>
          </p:txBody>
        </p:sp>
        <p:sp>
          <p:nvSpPr>
            <p:cNvPr id="206" name="テキスト ボックス 31">
              <a:extLst>
                <a:ext uri="{FF2B5EF4-FFF2-40B4-BE49-F238E27FC236}">
                  <a16:creationId xmlns:a16="http://schemas.microsoft.com/office/drawing/2014/main" id="{E975E248-BB38-3C5E-7951-519C1354C776}"/>
                </a:ext>
              </a:extLst>
            </p:cNvPr>
            <p:cNvSpPr txBox="1"/>
            <p:nvPr/>
          </p:nvSpPr>
          <p:spPr>
            <a:xfrm>
              <a:off x="9343257" y="2990925"/>
              <a:ext cx="2680108"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Auto print Part card</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model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part    : 0</a:t>
              </a:r>
            </a:p>
          </p:txBody>
        </p:sp>
        <p:sp>
          <p:nvSpPr>
            <p:cNvPr id="207" name="テキスト ボックス 31">
              <a:extLst>
                <a:ext uri="{FF2B5EF4-FFF2-40B4-BE49-F238E27FC236}">
                  <a16:creationId xmlns:a16="http://schemas.microsoft.com/office/drawing/2014/main" id="{C13367BA-2F00-0B99-7649-4960881F2D24}"/>
                </a:ext>
              </a:extLst>
            </p:cNvPr>
            <p:cNvSpPr txBox="1"/>
            <p:nvPr/>
          </p:nvSpPr>
          <p:spPr>
            <a:xfrm>
              <a:off x="9369985" y="3724048"/>
              <a:ext cx="2680108"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Traceability OP book</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part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Missing part : 0</a:t>
              </a:r>
            </a:p>
          </p:txBody>
        </p:sp>
        <p:sp>
          <p:nvSpPr>
            <p:cNvPr id="208" name="テキスト ボックス 31">
              <a:extLst>
                <a:ext uri="{FF2B5EF4-FFF2-40B4-BE49-F238E27FC236}">
                  <a16:creationId xmlns:a16="http://schemas.microsoft.com/office/drawing/2014/main" id="{57482875-524D-73B6-F9DE-2754AA92E697}"/>
                </a:ext>
              </a:extLst>
            </p:cNvPr>
            <p:cNvSpPr txBox="1"/>
            <p:nvPr/>
          </p:nvSpPr>
          <p:spPr>
            <a:xfrm>
              <a:off x="9369985" y="4519068"/>
              <a:ext cx="2822014" cy="523220"/>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Change design stencil</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PCB Pass defect :</a:t>
              </a:r>
              <a:r>
                <a:rPr lang="ja-JP" altLang="en-US" sz="1400" dirty="0">
                  <a:solidFill>
                    <a:prstClr val="black">
                      <a:lumMod val="50000"/>
                      <a:lumOff val="50000"/>
                    </a:prstClr>
                  </a:solidFill>
                  <a:latin typeface="Meiryo UI" panose="020B0604030504040204" pitchFamily="50" charset="-128"/>
                  <a:ea typeface="Meiryo UI" panose="020B0604030504040204" pitchFamily="50" charset="-128"/>
                </a:rPr>
                <a:t> △</a:t>
              </a:r>
              <a:r>
                <a:rPr lang="en-US" altLang="ja-JP" sz="1400" dirty="0">
                  <a:solidFill>
                    <a:prstClr val="black">
                      <a:lumMod val="50000"/>
                      <a:lumOff val="50000"/>
                    </a:prstClr>
                  </a:solidFill>
                  <a:latin typeface="Meiryo UI" panose="020B0604030504040204" pitchFamily="50" charset="-128"/>
                  <a:ea typeface="Meiryo UI" panose="020B0604030504040204" pitchFamily="50" charset="-128"/>
                </a:rPr>
                <a:t>30%</a:t>
              </a:r>
              <a:endParaRPr lang="en-US" altLang="ja-JP" sz="1400" dirty="0">
                <a:solidFill>
                  <a:prstClr val="black">
                    <a:lumMod val="50000"/>
                    <a:lumOff val="50000"/>
                  </a:prstClr>
                </a:solidFill>
                <a:latin typeface="Meiryo UI" panose="020B0604030504040204" pitchFamily="34" charset="-128"/>
                <a:ea typeface="Meiryo UI" panose="020B0604030504040204" pitchFamily="34" charset="-128"/>
              </a:endParaRPr>
            </a:p>
          </p:txBody>
        </p:sp>
      </p:grpSp>
    </p:spTree>
    <p:extLst>
      <p:ext uri="{BB962C8B-B14F-4D97-AF65-F5344CB8AC3E}">
        <p14:creationId xmlns:p14="http://schemas.microsoft.com/office/powerpoint/2010/main" val="248106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57378" y="0"/>
            <a:ext cx="8275342" cy="42664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 </a:t>
            </a:r>
          </a:p>
        </p:txBody>
      </p:sp>
      <p:graphicFrame>
        <p:nvGraphicFramePr>
          <p:cNvPr id="32" name="Table 31">
            <a:extLst>
              <a:ext uri="{FF2B5EF4-FFF2-40B4-BE49-F238E27FC236}">
                <a16:creationId xmlns:a16="http://schemas.microsoft.com/office/drawing/2014/main" id="{052E1781-F8F8-42AD-B6BD-1CCD4E333F13}"/>
              </a:ext>
            </a:extLst>
          </p:cNvPr>
          <p:cNvGraphicFramePr>
            <a:graphicFrameLocks noGrp="1"/>
          </p:cNvGraphicFramePr>
          <p:nvPr/>
        </p:nvGraphicFramePr>
        <p:xfrm>
          <a:off x="51264" y="617114"/>
          <a:ext cx="12091430" cy="6160204"/>
        </p:xfrm>
        <a:graphic>
          <a:graphicData uri="http://schemas.openxmlformats.org/drawingml/2006/table">
            <a:tbl>
              <a:tblPr>
                <a:tableStyleId>{7DF18680-E054-41AD-8BC1-D1AEF772440D}</a:tableStyleId>
              </a:tblPr>
              <a:tblGrid>
                <a:gridCol w="3001218">
                  <a:extLst>
                    <a:ext uri="{9D8B030D-6E8A-4147-A177-3AD203B41FA5}">
                      <a16:colId xmlns:a16="http://schemas.microsoft.com/office/drawing/2014/main" val="20000"/>
                    </a:ext>
                  </a:extLst>
                </a:gridCol>
                <a:gridCol w="3711389">
                  <a:extLst>
                    <a:ext uri="{9D8B030D-6E8A-4147-A177-3AD203B41FA5}">
                      <a16:colId xmlns:a16="http://schemas.microsoft.com/office/drawing/2014/main" val="20006"/>
                    </a:ext>
                  </a:extLst>
                </a:gridCol>
                <a:gridCol w="4491317">
                  <a:extLst>
                    <a:ext uri="{9D8B030D-6E8A-4147-A177-3AD203B41FA5}">
                      <a16:colId xmlns:a16="http://schemas.microsoft.com/office/drawing/2014/main" val="20007"/>
                    </a:ext>
                  </a:extLst>
                </a:gridCol>
                <a:gridCol w="887506">
                  <a:extLst>
                    <a:ext uri="{9D8B030D-6E8A-4147-A177-3AD203B41FA5}">
                      <a16:colId xmlns:a16="http://schemas.microsoft.com/office/drawing/2014/main" val="1426818189"/>
                    </a:ext>
                  </a:extLst>
                </a:gridCol>
              </a:tblGrid>
              <a:tr h="391505">
                <a:tc>
                  <a:txBody>
                    <a:bodyPr/>
                    <a:lstStyle/>
                    <a:p>
                      <a:pPr algn="ctr" fontAlgn="ctr"/>
                      <a:r>
                        <a:rPr lang="en-US" sz="1200" b="1"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Problem</a:t>
                      </a:r>
                      <a:endPar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Main Cause</a:t>
                      </a:r>
                      <a:endPar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Action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Status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extLst>
                  <a:ext uri="{0D108BD9-81ED-4DB2-BD59-A6C34878D82A}">
                    <a16:rowId xmlns:a16="http://schemas.microsoft.com/office/drawing/2014/main" val="10000"/>
                  </a:ext>
                </a:extLst>
              </a:tr>
              <a:tr h="5768699">
                <a:tc>
                  <a:txBody>
                    <a:bodyPr/>
                    <a:lstStyle/>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Model : TG68 .TGD310 . TGD312</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Problem : </a:t>
                      </a:r>
                      <a:r>
                        <a:rPr lang="en-US" altLang="ja-JP" sz="1200" b="1" i="0" u="none" kern="1200" baseline="0" dirty="0">
                          <a:solidFill>
                            <a:srgbClr val="FF0000"/>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LCD FFC peel of after heat sealing.(LCD unstable display)</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NG Q’ty  : 9 / 1,447pcs</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NG ratio : 0.6%</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sz="1300" b="1"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Under investigate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sz="1300" b="1"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Analysis based on 4M conditions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MAN         : Confirm operation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METHOD   : Confirm daily check</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MACHINE  : Confirm machine condition and have some NG points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MATERIAL : Confirm LCD conditions</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fontAlgn="ctr">
                        <a:buFont typeface="Wingdings" panose="05000000000000000000" pitchFamily="2" charset="2"/>
                        <a:buChar char="q"/>
                      </a:pPr>
                      <a:r>
                        <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Temporary actions :</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Recheck F/G from 1-14/Oct (NG 2/300pcs)</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Increase temp welding 152oC -&gt; 162oC</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Operator 100% visual check after welding</a:t>
                      </a:r>
                    </a:p>
                    <a:p>
                      <a:pPr marL="285750" indent="-285750" algn="l" fontAlgn="ctr">
                        <a:buFont typeface="Wingdings" panose="05000000000000000000" pitchFamily="2" charset="2"/>
                        <a:buChar char="q"/>
                      </a:pPr>
                      <a:r>
                        <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Long term actions :</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Change Horn temperature and Air Pressure</a:t>
                      </a:r>
                      <a:endPar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Revise daily check sheet to increase frequency of checking horn temp (3-&gt; 4 times). And additional of step check balance at heat seal.</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Add sound warning function when sudden air pressure loss</a:t>
                      </a: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Follow up results</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fontAlgn="ctr">
                        <a:buFont typeface="Wingdings" panose="05000000000000000000" pitchFamily="2" charset="2"/>
                        <a:buNone/>
                      </a:pPr>
                      <a:r>
                        <a:rPr lang="en-GB" sz="1300" b="1" i="0" u="none" strike="noStrike" dirty="0">
                          <a:solidFill>
                            <a:srgbClr val="000099"/>
                          </a:solidFill>
                          <a:effectLst/>
                          <a:latin typeface="Meiryo UI" panose="020B0604030504040204" pitchFamily="34" charset="-128"/>
                          <a:ea typeface="Meiryo UI" panose="020B0604030504040204" pitchFamily="34" charset="-128"/>
                          <a:cs typeface="Arial Unicode MS" panose="020B0604020202020204" pitchFamily="34" charset="-128"/>
                        </a:rPr>
                        <a:t>Pending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38" name="Picture 1">
            <a:extLst>
              <a:ext uri="{FF2B5EF4-FFF2-40B4-BE49-F238E27FC236}">
                <a16:creationId xmlns:a16="http://schemas.microsoft.com/office/drawing/2014/main" id="{F366C465-A454-4815-AA1B-4DBBD333AF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31" b="34368"/>
          <a:stretch/>
        </p:blipFill>
        <p:spPr bwMode="auto">
          <a:xfrm>
            <a:off x="117163" y="2262113"/>
            <a:ext cx="2851120" cy="181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FF8D6F9-A20C-45F8-9680-42E140FD0F4C}"/>
              </a:ext>
            </a:extLst>
          </p:cNvPr>
          <p:cNvSpPr/>
          <p:nvPr/>
        </p:nvSpPr>
        <p:spPr>
          <a:xfrm>
            <a:off x="703385" y="2841673"/>
            <a:ext cx="1575581" cy="966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381DDB3-F40D-4E65-BC18-3B01127EE47A}"/>
              </a:ext>
            </a:extLst>
          </p:cNvPr>
          <p:cNvGrpSpPr/>
          <p:nvPr/>
        </p:nvGrpSpPr>
        <p:grpSpPr>
          <a:xfrm>
            <a:off x="815926" y="4188240"/>
            <a:ext cx="2419647" cy="2466427"/>
            <a:chOff x="117163" y="4188240"/>
            <a:chExt cx="2513495" cy="2466427"/>
          </a:xfrm>
        </p:grpSpPr>
        <p:grpSp>
          <p:nvGrpSpPr>
            <p:cNvPr id="4" name="Group 3">
              <a:extLst>
                <a:ext uri="{FF2B5EF4-FFF2-40B4-BE49-F238E27FC236}">
                  <a16:creationId xmlns:a16="http://schemas.microsoft.com/office/drawing/2014/main" id="{A822FE4E-B481-4F17-85BE-38E3BC571A50}"/>
                </a:ext>
              </a:extLst>
            </p:cNvPr>
            <p:cNvGrpSpPr/>
            <p:nvPr/>
          </p:nvGrpSpPr>
          <p:grpSpPr>
            <a:xfrm>
              <a:off x="117163" y="4188240"/>
              <a:ext cx="1345877" cy="2451711"/>
              <a:chOff x="117163" y="4135902"/>
              <a:chExt cx="1447801" cy="2625243"/>
            </a:xfrm>
          </p:grpSpPr>
          <p:sp>
            <p:nvSpPr>
              <p:cNvPr id="43" name="Arrow: Down 42">
                <a:extLst>
                  <a:ext uri="{FF2B5EF4-FFF2-40B4-BE49-F238E27FC236}">
                    <a16:creationId xmlns:a16="http://schemas.microsoft.com/office/drawing/2014/main" id="{5E80A771-5038-4186-B808-1ADD2D5BD94E}"/>
                  </a:ext>
                </a:extLst>
              </p:cNvPr>
              <p:cNvSpPr/>
              <p:nvPr/>
            </p:nvSpPr>
            <p:spPr>
              <a:xfrm>
                <a:off x="843376" y="4389449"/>
                <a:ext cx="116164" cy="1967682"/>
              </a:xfrm>
              <a:prstGeom prst="downArrow">
                <a:avLst/>
              </a:prstGeom>
              <a:solidFill>
                <a:schemeClr val="accent5">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endParaRPr>
              </a:p>
            </p:txBody>
          </p:sp>
          <p:sp>
            <p:nvSpPr>
              <p:cNvPr id="44" name="Rectangle: Rounded Corners 43">
                <a:extLst>
                  <a:ext uri="{FF2B5EF4-FFF2-40B4-BE49-F238E27FC236}">
                    <a16:creationId xmlns:a16="http://schemas.microsoft.com/office/drawing/2014/main" id="{647CA42E-819B-454C-A4FC-21C4D4EED66B}"/>
                  </a:ext>
                </a:extLst>
              </p:cNvPr>
              <p:cNvSpPr/>
              <p:nvPr/>
            </p:nvSpPr>
            <p:spPr>
              <a:xfrm>
                <a:off x="117163" y="4135902"/>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Assembly</a:t>
                </a:r>
              </a:p>
            </p:txBody>
          </p:sp>
          <p:sp>
            <p:nvSpPr>
              <p:cNvPr id="45" name="Rectangle: Rounded Corners 44">
                <a:extLst>
                  <a:ext uri="{FF2B5EF4-FFF2-40B4-BE49-F238E27FC236}">
                    <a16:creationId xmlns:a16="http://schemas.microsoft.com/office/drawing/2014/main" id="{A01D3166-F199-4F6B-AFE7-F2FE8E61C513}"/>
                  </a:ext>
                </a:extLst>
              </p:cNvPr>
              <p:cNvSpPr/>
              <p:nvPr/>
            </p:nvSpPr>
            <p:spPr>
              <a:xfrm>
                <a:off x="117163" y="5043088"/>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FCT</a:t>
                </a:r>
              </a:p>
            </p:txBody>
          </p:sp>
          <p:sp>
            <p:nvSpPr>
              <p:cNvPr id="46" name="Rectangle: Rounded Corners 45">
                <a:extLst>
                  <a:ext uri="{FF2B5EF4-FFF2-40B4-BE49-F238E27FC236}">
                    <a16:creationId xmlns:a16="http://schemas.microsoft.com/office/drawing/2014/main" id="{D740AD53-B228-45D1-9650-AB76431A632E}"/>
                  </a:ext>
                </a:extLst>
              </p:cNvPr>
              <p:cNvSpPr/>
              <p:nvPr/>
            </p:nvSpPr>
            <p:spPr>
              <a:xfrm>
                <a:off x="117163" y="4603986"/>
                <a:ext cx="1447801" cy="353816"/>
              </a:xfrm>
              <a:prstGeom prst="roundRect">
                <a:avLst/>
              </a:prstGeom>
              <a:solidFill>
                <a:srgbClr val="FFFF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Test Mode</a:t>
                </a:r>
              </a:p>
            </p:txBody>
          </p:sp>
          <p:sp>
            <p:nvSpPr>
              <p:cNvPr id="47" name="Rectangle: Rounded Corners 46">
                <a:extLst>
                  <a:ext uri="{FF2B5EF4-FFF2-40B4-BE49-F238E27FC236}">
                    <a16:creationId xmlns:a16="http://schemas.microsoft.com/office/drawing/2014/main" id="{E3317E52-8753-4178-AB19-B06C2C2EF003}"/>
                  </a:ext>
                </a:extLst>
              </p:cNvPr>
              <p:cNvSpPr/>
              <p:nvPr/>
            </p:nvSpPr>
            <p:spPr>
              <a:xfrm>
                <a:off x="117164" y="5511172"/>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Assembly</a:t>
                </a:r>
              </a:p>
            </p:txBody>
          </p:sp>
          <p:sp>
            <p:nvSpPr>
              <p:cNvPr id="48" name="Rectangle: Rounded Corners 47">
                <a:extLst>
                  <a:ext uri="{FF2B5EF4-FFF2-40B4-BE49-F238E27FC236}">
                    <a16:creationId xmlns:a16="http://schemas.microsoft.com/office/drawing/2014/main" id="{B2FCD0E7-CC68-4827-8A06-99158BF4D91C}"/>
                  </a:ext>
                </a:extLst>
              </p:cNvPr>
              <p:cNvSpPr/>
              <p:nvPr/>
            </p:nvSpPr>
            <p:spPr>
              <a:xfrm>
                <a:off x="117164" y="5979256"/>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ID</a:t>
                </a:r>
              </a:p>
            </p:txBody>
          </p:sp>
          <p:sp>
            <p:nvSpPr>
              <p:cNvPr id="49" name="Rectangle: Rounded Corners 48">
                <a:extLst>
                  <a:ext uri="{FF2B5EF4-FFF2-40B4-BE49-F238E27FC236}">
                    <a16:creationId xmlns:a16="http://schemas.microsoft.com/office/drawing/2014/main" id="{A5F7A40B-2547-4B1A-A13E-1753C98A30AC}"/>
                  </a:ext>
                </a:extLst>
              </p:cNvPr>
              <p:cNvSpPr/>
              <p:nvPr/>
            </p:nvSpPr>
            <p:spPr>
              <a:xfrm>
                <a:off x="117163" y="6407329"/>
                <a:ext cx="1447800" cy="353816"/>
              </a:xfrm>
              <a:prstGeom prst="roundRect">
                <a:avLst/>
              </a:prstGeom>
              <a:solidFill>
                <a:srgbClr val="FFFF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Bell check</a:t>
                </a:r>
              </a:p>
            </p:txBody>
          </p:sp>
        </p:grpSp>
        <p:sp>
          <p:nvSpPr>
            <p:cNvPr id="50" name="TextBox 49">
              <a:extLst>
                <a:ext uri="{FF2B5EF4-FFF2-40B4-BE49-F238E27FC236}">
                  <a16:creationId xmlns:a16="http://schemas.microsoft.com/office/drawing/2014/main" id="{E9749306-2EA5-406E-9E3D-B7C28C5B7CD9}"/>
                </a:ext>
              </a:extLst>
            </p:cNvPr>
            <p:cNvSpPr txBox="1"/>
            <p:nvPr/>
          </p:nvSpPr>
          <p:spPr>
            <a:xfrm>
              <a:off x="1406766" y="4658714"/>
              <a:ext cx="1223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NG : 8pcs</a:t>
              </a:r>
            </a:p>
          </p:txBody>
        </p:sp>
        <p:sp>
          <p:nvSpPr>
            <p:cNvPr id="51" name="TextBox 50">
              <a:extLst>
                <a:ext uri="{FF2B5EF4-FFF2-40B4-BE49-F238E27FC236}">
                  <a16:creationId xmlns:a16="http://schemas.microsoft.com/office/drawing/2014/main" id="{CBD6C09D-C9F8-42DF-B9D7-A07E66F56762}"/>
                </a:ext>
              </a:extLst>
            </p:cNvPr>
            <p:cNvSpPr txBox="1"/>
            <p:nvPr/>
          </p:nvSpPr>
          <p:spPr>
            <a:xfrm>
              <a:off x="1406768" y="6346890"/>
              <a:ext cx="1223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NG : 1pcs</a:t>
              </a:r>
            </a:p>
          </p:txBody>
        </p:sp>
      </p:grpSp>
      <p:sp>
        <p:nvSpPr>
          <p:cNvPr id="6" name="Rectangle 5">
            <a:extLst>
              <a:ext uri="{FF2B5EF4-FFF2-40B4-BE49-F238E27FC236}">
                <a16:creationId xmlns:a16="http://schemas.microsoft.com/office/drawing/2014/main" id="{F4D1D974-1556-4B31-B30D-0B1547436408}"/>
              </a:ext>
            </a:extLst>
          </p:cNvPr>
          <p:cNvSpPr/>
          <p:nvPr/>
        </p:nvSpPr>
        <p:spPr>
          <a:xfrm>
            <a:off x="74959" y="4186345"/>
            <a:ext cx="698763" cy="114889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eiryo UI" panose="020B0604030504040204" pitchFamily="34" charset="-128"/>
                <a:ea typeface="Meiryo UI" panose="020B0604030504040204" pitchFamily="34" charset="-128"/>
              </a:rPr>
              <a:t>Handset line</a:t>
            </a:r>
          </a:p>
        </p:txBody>
      </p:sp>
      <p:sp>
        <p:nvSpPr>
          <p:cNvPr id="52" name="Rectangle 51">
            <a:extLst>
              <a:ext uri="{FF2B5EF4-FFF2-40B4-BE49-F238E27FC236}">
                <a16:creationId xmlns:a16="http://schemas.microsoft.com/office/drawing/2014/main" id="{555B4AE5-1082-43AE-B2F0-09E4A539A06D}"/>
              </a:ext>
            </a:extLst>
          </p:cNvPr>
          <p:cNvSpPr/>
          <p:nvPr/>
        </p:nvSpPr>
        <p:spPr>
          <a:xfrm>
            <a:off x="59850" y="5462151"/>
            <a:ext cx="698763" cy="11778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eiryo UI" panose="020B0604030504040204" pitchFamily="34" charset="-128"/>
                <a:ea typeface="Meiryo UI" panose="020B0604030504040204" pitchFamily="34" charset="-128"/>
              </a:rPr>
              <a:t>Base line</a:t>
            </a:r>
          </a:p>
        </p:txBody>
      </p:sp>
      <p:pic>
        <p:nvPicPr>
          <p:cNvPr id="19" name="Picture 18">
            <a:extLst>
              <a:ext uri="{FF2B5EF4-FFF2-40B4-BE49-F238E27FC236}">
                <a16:creationId xmlns:a16="http://schemas.microsoft.com/office/drawing/2014/main" id="{D0C52B2F-DAF5-495E-9FEF-B171A0905E6E}"/>
              </a:ext>
            </a:extLst>
          </p:cNvPr>
          <p:cNvPicPr>
            <a:picLocks noChangeAspect="1"/>
          </p:cNvPicPr>
          <p:nvPr/>
        </p:nvPicPr>
        <p:blipFill rotWithShape="1">
          <a:blip r:embed="rId4"/>
          <a:srcRect l="14726" t="36929" r="65992" b="18819"/>
          <a:stretch/>
        </p:blipFill>
        <p:spPr>
          <a:xfrm>
            <a:off x="2168863" y="5940912"/>
            <a:ext cx="368207" cy="426774"/>
          </a:xfrm>
          <a:prstGeom prst="rect">
            <a:avLst/>
          </a:prstGeom>
        </p:spPr>
      </p:pic>
      <p:pic>
        <p:nvPicPr>
          <p:cNvPr id="20" name="Picture 19">
            <a:extLst>
              <a:ext uri="{FF2B5EF4-FFF2-40B4-BE49-F238E27FC236}">
                <a16:creationId xmlns:a16="http://schemas.microsoft.com/office/drawing/2014/main" id="{53673329-D19D-4D49-9F35-7ABE0410D1A5}"/>
              </a:ext>
            </a:extLst>
          </p:cNvPr>
          <p:cNvPicPr>
            <a:picLocks noChangeAspect="1"/>
          </p:cNvPicPr>
          <p:nvPr/>
        </p:nvPicPr>
        <p:blipFill rotWithShape="1">
          <a:blip r:embed="rId4"/>
          <a:srcRect l="65163" t="36929" r="15528" b="18819"/>
          <a:stretch/>
        </p:blipFill>
        <p:spPr>
          <a:xfrm>
            <a:off x="2594382" y="5947494"/>
            <a:ext cx="368207" cy="426196"/>
          </a:xfrm>
          <a:prstGeom prst="rect">
            <a:avLst/>
          </a:prstGeom>
        </p:spPr>
      </p:pic>
      <p:pic>
        <p:nvPicPr>
          <p:cNvPr id="21" name="Picture 1">
            <a:extLst>
              <a:ext uri="{FF2B5EF4-FFF2-40B4-BE49-F238E27FC236}">
                <a16:creationId xmlns:a16="http://schemas.microsoft.com/office/drawing/2014/main" id="{A61C5C28-FE5B-476D-8EDD-4891204B0D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639" t="15688" r="29914" b="42824"/>
          <a:stretch/>
        </p:blipFill>
        <p:spPr bwMode="auto">
          <a:xfrm>
            <a:off x="2183842" y="4270097"/>
            <a:ext cx="634773" cy="45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4467ED36-58B3-4FBF-98EB-CE2B231A2709}"/>
              </a:ext>
            </a:extLst>
          </p:cNvPr>
          <p:cNvPicPr>
            <a:picLocks noChangeAspect="1"/>
          </p:cNvPicPr>
          <p:nvPr/>
        </p:nvPicPr>
        <p:blipFill>
          <a:blip r:embed="rId6"/>
          <a:stretch>
            <a:fillRect/>
          </a:stretch>
        </p:blipFill>
        <p:spPr>
          <a:xfrm>
            <a:off x="3158421" y="2287595"/>
            <a:ext cx="3538214" cy="1305664"/>
          </a:xfrm>
          <a:prstGeom prst="rect">
            <a:avLst/>
          </a:prstGeom>
        </p:spPr>
      </p:pic>
      <p:pic>
        <p:nvPicPr>
          <p:cNvPr id="8" name="Picture 7">
            <a:extLst>
              <a:ext uri="{FF2B5EF4-FFF2-40B4-BE49-F238E27FC236}">
                <a16:creationId xmlns:a16="http://schemas.microsoft.com/office/drawing/2014/main" id="{FECBFA94-B841-46EF-934C-0D1B80647D18}"/>
              </a:ext>
            </a:extLst>
          </p:cNvPr>
          <p:cNvPicPr>
            <a:picLocks noChangeAspect="1"/>
          </p:cNvPicPr>
          <p:nvPr/>
        </p:nvPicPr>
        <p:blipFill>
          <a:blip r:embed="rId7"/>
          <a:stretch>
            <a:fillRect/>
          </a:stretch>
        </p:blipFill>
        <p:spPr>
          <a:xfrm>
            <a:off x="3167088" y="3630627"/>
            <a:ext cx="726409" cy="1057648"/>
          </a:xfrm>
          <a:prstGeom prst="rect">
            <a:avLst/>
          </a:prstGeom>
        </p:spPr>
      </p:pic>
      <p:sp>
        <p:nvSpPr>
          <p:cNvPr id="9" name="Rectangle 8">
            <a:extLst>
              <a:ext uri="{FF2B5EF4-FFF2-40B4-BE49-F238E27FC236}">
                <a16:creationId xmlns:a16="http://schemas.microsoft.com/office/drawing/2014/main" id="{BD26A4D5-236B-44E5-9EA8-A3E9DF9FDE5E}"/>
              </a:ext>
            </a:extLst>
          </p:cNvPr>
          <p:cNvSpPr/>
          <p:nvPr/>
        </p:nvSpPr>
        <p:spPr>
          <a:xfrm>
            <a:off x="4128247" y="3361766"/>
            <a:ext cx="618565" cy="231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00BA66-1A0A-424D-B0D1-1EE003DB23DF}"/>
              </a:ext>
            </a:extLst>
          </p:cNvPr>
          <p:cNvPicPr>
            <a:picLocks noChangeAspect="1"/>
          </p:cNvPicPr>
          <p:nvPr/>
        </p:nvPicPr>
        <p:blipFill>
          <a:blip r:embed="rId8"/>
          <a:stretch>
            <a:fillRect/>
          </a:stretch>
        </p:blipFill>
        <p:spPr>
          <a:xfrm>
            <a:off x="3973026" y="3645596"/>
            <a:ext cx="2723609" cy="1081417"/>
          </a:xfrm>
          <a:prstGeom prst="rect">
            <a:avLst/>
          </a:prstGeom>
        </p:spPr>
      </p:pic>
      <p:pic>
        <p:nvPicPr>
          <p:cNvPr id="11" name="Picture 10">
            <a:extLst>
              <a:ext uri="{FF2B5EF4-FFF2-40B4-BE49-F238E27FC236}">
                <a16:creationId xmlns:a16="http://schemas.microsoft.com/office/drawing/2014/main" id="{62719087-E43D-4901-89DB-063858BE7AA4}"/>
              </a:ext>
            </a:extLst>
          </p:cNvPr>
          <p:cNvPicPr>
            <a:picLocks noChangeAspect="1"/>
          </p:cNvPicPr>
          <p:nvPr/>
        </p:nvPicPr>
        <p:blipFill>
          <a:blip r:embed="rId9"/>
          <a:stretch>
            <a:fillRect/>
          </a:stretch>
        </p:blipFill>
        <p:spPr>
          <a:xfrm>
            <a:off x="3158421" y="5115630"/>
            <a:ext cx="3538214" cy="1565931"/>
          </a:xfrm>
          <a:prstGeom prst="rect">
            <a:avLst/>
          </a:prstGeom>
        </p:spPr>
      </p:pic>
      <p:pic>
        <p:nvPicPr>
          <p:cNvPr id="12" name="Picture 11">
            <a:extLst>
              <a:ext uri="{FF2B5EF4-FFF2-40B4-BE49-F238E27FC236}">
                <a16:creationId xmlns:a16="http://schemas.microsoft.com/office/drawing/2014/main" id="{82EC33DB-B9B5-43D3-AF78-5FE7F69A81D4}"/>
              </a:ext>
            </a:extLst>
          </p:cNvPr>
          <p:cNvPicPr>
            <a:picLocks noChangeAspect="1"/>
          </p:cNvPicPr>
          <p:nvPr/>
        </p:nvPicPr>
        <p:blipFill>
          <a:blip r:embed="rId10"/>
          <a:stretch>
            <a:fillRect/>
          </a:stretch>
        </p:blipFill>
        <p:spPr>
          <a:xfrm>
            <a:off x="8901953" y="3117083"/>
            <a:ext cx="2270596" cy="1347797"/>
          </a:xfrm>
          <a:prstGeom prst="rect">
            <a:avLst/>
          </a:prstGeom>
        </p:spPr>
      </p:pic>
      <p:pic>
        <p:nvPicPr>
          <p:cNvPr id="13" name="Picture 12">
            <a:extLst>
              <a:ext uri="{FF2B5EF4-FFF2-40B4-BE49-F238E27FC236}">
                <a16:creationId xmlns:a16="http://schemas.microsoft.com/office/drawing/2014/main" id="{3208B752-892C-4E8B-92A2-C0F0754A7281}"/>
              </a:ext>
            </a:extLst>
          </p:cNvPr>
          <p:cNvPicPr>
            <a:picLocks noChangeAspect="1"/>
          </p:cNvPicPr>
          <p:nvPr/>
        </p:nvPicPr>
        <p:blipFill>
          <a:blip r:embed="rId11"/>
          <a:stretch>
            <a:fillRect/>
          </a:stretch>
        </p:blipFill>
        <p:spPr>
          <a:xfrm>
            <a:off x="6838562" y="3361766"/>
            <a:ext cx="1913724" cy="1130218"/>
          </a:xfrm>
          <a:prstGeom prst="rect">
            <a:avLst/>
          </a:prstGeom>
        </p:spPr>
      </p:pic>
      <p:pic>
        <p:nvPicPr>
          <p:cNvPr id="35" name="Picture 34">
            <a:extLst>
              <a:ext uri="{FF2B5EF4-FFF2-40B4-BE49-F238E27FC236}">
                <a16:creationId xmlns:a16="http://schemas.microsoft.com/office/drawing/2014/main" id="{C17A0A96-8443-4E13-A3DB-B3308FCD85B2}"/>
              </a:ext>
            </a:extLst>
          </p:cNvPr>
          <p:cNvPicPr>
            <a:picLocks noChangeAspect="1"/>
          </p:cNvPicPr>
          <p:nvPr/>
        </p:nvPicPr>
        <p:blipFill>
          <a:blip r:embed="rId12"/>
          <a:stretch>
            <a:fillRect/>
          </a:stretch>
        </p:blipFill>
        <p:spPr>
          <a:xfrm>
            <a:off x="6819029" y="4929349"/>
            <a:ext cx="5194058" cy="1752211"/>
          </a:xfrm>
          <a:prstGeom prst="rect">
            <a:avLst/>
          </a:prstGeom>
          <a:solidFill>
            <a:schemeClr val="bg1"/>
          </a:solidFill>
          <a:ln>
            <a:solidFill>
              <a:schemeClr val="tx1"/>
            </a:solidFill>
          </a:ln>
        </p:spPr>
      </p:pic>
      <p:sp>
        <p:nvSpPr>
          <p:cNvPr id="14" name="Rectangle 13">
            <a:extLst>
              <a:ext uri="{FF2B5EF4-FFF2-40B4-BE49-F238E27FC236}">
                <a16:creationId xmlns:a16="http://schemas.microsoft.com/office/drawing/2014/main" id="{0CFCE5F3-705E-48FD-B9DF-F057F80699DE}"/>
              </a:ext>
            </a:extLst>
          </p:cNvPr>
          <p:cNvSpPr/>
          <p:nvPr/>
        </p:nvSpPr>
        <p:spPr>
          <a:xfrm>
            <a:off x="10730753" y="4929349"/>
            <a:ext cx="1035423" cy="980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4234DA-B05A-44C4-888D-DAF3C47EAE48}"/>
              </a:ext>
            </a:extLst>
          </p:cNvPr>
          <p:cNvSpPr/>
          <p:nvPr/>
        </p:nvSpPr>
        <p:spPr>
          <a:xfrm>
            <a:off x="10591873" y="5998049"/>
            <a:ext cx="1215149" cy="2826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Still NG</a:t>
            </a:r>
          </a:p>
        </p:txBody>
      </p:sp>
      <p:sp>
        <p:nvSpPr>
          <p:cNvPr id="16" name="Rectangle 15">
            <a:extLst>
              <a:ext uri="{FF2B5EF4-FFF2-40B4-BE49-F238E27FC236}">
                <a16:creationId xmlns:a16="http://schemas.microsoft.com/office/drawing/2014/main" id="{A5080D25-5902-ABF9-8C3C-5BF61194A15B}"/>
              </a:ext>
            </a:extLst>
          </p:cNvPr>
          <p:cNvSpPr/>
          <p:nvPr/>
        </p:nvSpPr>
        <p:spPr>
          <a:xfrm>
            <a:off x="848623" y="-3842"/>
            <a:ext cx="8275342" cy="426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DECT-PHONE Inline topic</a:t>
            </a:r>
          </a:p>
        </p:txBody>
      </p:sp>
    </p:spTree>
    <p:extLst>
      <p:ext uri="{BB962C8B-B14F-4D97-AF65-F5344CB8AC3E}">
        <p14:creationId xmlns:p14="http://schemas.microsoft.com/office/powerpoint/2010/main" val="285224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2D70-9B10-4198-81B7-F63AC3BF5B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D7F603-602B-43C4-9FB4-D19F65DAE5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B1576E-4D41-466C-ACAE-A7E47D554452}"/>
              </a:ext>
            </a:extLst>
          </p:cNvPr>
          <p:cNvPicPr>
            <a:picLocks noChangeAspect="1"/>
          </p:cNvPicPr>
          <p:nvPr/>
        </p:nvPicPr>
        <p:blipFill>
          <a:blip r:embed="rId2"/>
          <a:stretch>
            <a:fillRect/>
          </a:stretch>
        </p:blipFill>
        <p:spPr>
          <a:xfrm>
            <a:off x="0" y="46566"/>
            <a:ext cx="12192000" cy="6764867"/>
          </a:xfrm>
          <a:prstGeom prst="rect">
            <a:avLst/>
          </a:prstGeom>
        </p:spPr>
      </p:pic>
      <p:sp>
        <p:nvSpPr>
          <p:cNvPr id="5" name="Speech Bubble: Rectangle 4">
            <a:extLst>
              <a:ext uri="{FF2B5EF4-FFF2-40B4-BE49-F238E27FC236}">
                <a16:creationId xmlns:a16="http://schemas.microsoft.com/office/drawing/2014/main" id="{99E7831C-208F-4B41-B0CF-83ED3A94CD29}"/>
              </a:ext>
            </a:extLst>
          </p:cNvPr>
          <p:cNvSpPr/>
          <p:nvPr/>
        </p:nvSpPr>
        <p:spPr>
          <a:xfrm>
            <a:off x="9245600" y="211667"/>
            <a:ext cx="2319867"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Bao </a:t>
            </a:r>
            <a:r>
              <a:rPr lang="en-US" dirty="0" err="1"/>
              <a:t>cao</a:t>
            </a:r>
            <a:r>
              <a:rPr lang="en-US" dirty="0"/>
              <a:t> thang 9 </a:t>
            </a:r>
            <a:r>
              <a:rPr lang="en-US" dirty="0" err="1"/>
              <a:t>hoa</a:t>
            </a:r>
            <a:endParaRPr lang="en-US" dirty="0"/>
          </a:p>
        </p:txBody>
      </p:sp>
    </p:spTree>
    <p:extLst>
      <p:ext uri="{BB962C8B-B14F-4D97-AF65-F5344CB8AC3E}">
        <p14:creationId xmlns:p14="http://schemas.microsoft.com/office/powerpoint/2010/main" val="6394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C83A-1DF8-4F9D-9DEF-FDA7E0951B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14B7F-6364-4A05-8F07-7AB7A0199F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053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3-2. Smart warehouse management system</a:t>
            </a: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2</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A1471D1A-3CB3-6284-D0B1-550A9DD4E136}"/>
              </a:ext>
            </a:extLst>
          </p:cNvPr>
          <p:cNvSpPr/>
          <p:nvPr/>
        </p:nvSpPr>
        <p:spPr bwMode="auto">
          <a:xfrm>
            <a:off x="1446642" y="661601"/>
            <a:ext cx="9373758" cy="668753"/>
          </a:xfrm>
          <a:prstGeom prst="rect">
            <a:avLst/>
          </a:prstGeom>
          <a:solidFill>
            <a:srgbClr val="FFFFCC"/>
          </a:solidFill>
          <a:ln w="19050" cap="flat" cmpd="sng" algn="ctr">
            <a:solidFill>
              <a:srgbClr val="000000"/>
            </a:solid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Involve ISD members to improve QCD.</a:t>
            </a:r>
          </a:p>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Reap results from the second half with a vertical launch through sufficient testing</a:t>
            </a:r>
            <a:endParaRPr lang="en-US" altLang="ja-JP" sz="1600" dirty="0">
              <a:latin typeface="Meiryo UI" panose="020B0604030504040204" pitchFamily="50" charset="-128"/>
              <a:ea typeface="Meiryo UI" panose="020B0604030504040204" pitchFamily="50" charset="-128"/>
            </a:endParaRPr>
          </a:p>
        </p:txBody>
      </p:sp>
      <p:pic>
        <p:nvPicPr>
          <p:cNvPr id="72" name="図 71">
            <a:extLst>
              <a:ext uri="{FF2B5EF4-FFF2-40B4-BE49-F238E27FC236}">
                <a16:creationId xmlns:a16="http://schemas.microsoft.com/office/drawing/2014/main" id="{B7B5BF8E-A273-C39E-0E09-F4E36687A2FB}"/>
              </a:ext>
            </a:extLst>
          </p:cNvPr>
          <p:cNvPicPr>
            <a:picLocks noChangeAspect="1"/>
          </p:cNvPicPr>
          <p:nvPr/>
        </p:nvPicPr>
        <p:blipFill>
          <a:blip r:embed="rId3"/>
          <a:stretch>
            <a:fillRect/>
          </a:stretch>
        </p:blipFill>
        <p:spPr>
          <a:xfrm>
            <a:off x="1446642" y="1526249"/>
            <a:ext cx="4928298" cy="2772168"/>
          </a:xfrm>
          <a:prstGeom prst="rect">
            <a:avLst/>
          </a:prstGeom>
          <a:ln>
            <a:solidFill>
              <a:schemeClr val="tx1"/>
            </a:solidFill>
          </a:ln>
        </p:spPr>
      </p:pic>
      <p:grpSp>
        <p:nvGrpSpPr>
          <p:cNvPr id="74" name="グループ化 73">
            <a:extLst>
              <a:ext uri="{FF2B5EF4-FFF2-40B4-BE49-F238E27FC236}">
                <a16:creationId xmlns:a16="http://schemas.microsoft.com/office/drawing/2014/main" id="{8C8EB7F0-D516-1E87-6CBC-BC9F308337E3}"/>
              </a:ext>
            </a:extLst>
          </p:cNvPr>
          <p:cNvGrpSpPr/>
          <p:nvPr/>
        </p:nvGrpSpPr>
        <p:grpSpPr>
          <a:xfrm>
            <a:off x="1315598" y="4648201"/>
            <a:ext cx="9504802" cy="1982493"/>
            <a:chOff x="172598" y="1423248"/>
            <a:chExt cx="9504802" cy="1982493"/>
          </a:xfrm>
        </p:grpSpPr>
        <p:cxnSp>
          <p:nvCxnSpPr>
            <p:cNvPr id="45" name="直線コネクタ 44">
              <a:extLst>
                <a:ext uri="{FF2B5EF4-FFF2-40B4-BE49-F238E27FC236}">
                  <a16:creationId xmlns:a16="http://schemas.microsoft.com/office/drawing/2014/main" id="{C6AB3109-420D-165A-314E-BF15955BA807}"/>
                </a:ext>
              </a:extLst>
            </p:cNvPr>
            <p:cNvCxnSpPr>
              <a:cxnSpLocks/>
            </p:cNvCxnSpPr>
            <p:nvPr/>
          </p:nvCxnSpPr>
          <p:spPr>
            <a:xfrm>
              <a:off x="8661794" y="2593356"/>
              <a:ext cx="0" cy="416831"/>
            </a:xfrm>
            <a:prstGeom prst="line">
              <a:avLst/>
            </a:prstGeom>
            <a:ln w="28575">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B374193-0F3C-EA07-D21C-C277A359A09A}"/>
                </a:ext>
              </a:extLst>
            </p:cNvPr>
            <p:cNvGrpSpPr/>
            <p:nvPr/>
          </p:nvGrpSpPr>
          <p:grpSpPr>
            <a:xfrm>
              <a:off x="228600" y="2743200"/>
              <a:ext cx="9448800" cy="332014"/>
              <a:chOff x="228600" y="5001986"/>
              <a:chExt cx="9448800" cy="332014"/>
            </a:xfrm>
          </p:grpSpPr>
          <p:cxnSp>
            <p:nvCxnSpPr>
              <p:cNvPr id="8" name="直線コネクタ 7">
                <a:extLst>
                  <a:ext uri="{FF2B5EF4-FFF2-40B4-BE49-F238E27FC236}">
                    <a16:creationId xmlns:a16="http://schemas.microsoft.com/office/drawing/2014/main" id="{A7FEFE9A-989B-37DE-B450-365FA0D4ADEB}"/>
                  </a:ext>
                </a:extLst>
              </p:cNvPr>
              <p:cNvCxnSpPr/>
              <p:nvPr/>
            </p:nvCxnSpPr>
            <p:spPr>
              <a:xfrm>
                <a:off x="228600" y="5181600"/>
                <a:ext cx="9448800" cy="0"/>
              </a:xfrm>
              <a:prstGeom prst="line">
                <a:avLst/>
              </a:prstGeom>
              <a:ln w="19050">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B959A9-C5EF-CCF5-F2FD-C37B9CC81264}"/>
                  </a:ext>
                </a:extLst>
              </p:cNvPr>
              <p:cNvCxnSpPr>
                <a:cxnSpLocks/>
              </p:cNvCxnSpPr>
              <p:nvPr/>
            </p:nvCxnSpPr>
            <p:spPr>
              <a:xfrm>
                <a:off x="54913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94640BB-71B4-E20B-64A9-F3AA58E14D52}"/>
                  </a:ext>
                </a:extLst>
              </p:cNvPr>
              <p:cNvCxnSpPr>
                <a:cxnSpLocks/>
              </p:cNvCxnSpPr>
              <p:nvPr/>
            </p:nvCxnSpPr>
            <p:spPr>
              <a:xfrm>
                <a:off x="127172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2CD1C33-A354-23E3-D2BF-8C8CE30B8B00}"/>
                  </a:ext>
                </a:extLst>
              </p:cNvPr>
              <p:cNvCxnSpPr>
                <a:cxnSpLocks/>
              </p:cNvCxnSpPr>
              <p:nvPr/>
            </p:nvCxnSpPr>
            <p:spPr>
              <a:xfrm>
                <a:off x="1994312"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65416DF-3F34-D87F-48E7-7B0DFFBD5B3E}"/>
                  </a:ext>
                </a:extLst>
              </p:cNvPr>
              <p:cNvCxnSpPr>
                <a:cxnSpLocks/>
              </p:cNvCxnSpPr>
              <p:nvPr/>
            </p:nvCxnSpPr>
            <p:spPr>
              <a:xfrm>
                <a:off x="2716901"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DF96AC2-6A19-342B-5DA4-8EC9D3355798}"/>
                  </a:ext>
                </a:extLst>
              </p:cNvPr>
              <p:cNvCxnSpPr>
                <a:cxnSpLocks/>
              </p:cNvCxnSpPr>
              <p:nvPr/>
            </p:nvCxnSpPr>
            <p:spPr>
              <a:xfrm>
                <a:off x="343949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047C239-DBD3-1F3E-03BE-056005DBF32D}"/>
                  </a:ext>
                </a:extLst>
              </p:cNvPr>
              <p:cNvCxnSpPr>
                <a:cxnSpLocks/>
              </p:cNvCxnSpPr>
              <p:nvPr/>
            </p:nvCxnSpPr>
            <p:spPr>
              <a:xfrm>
                <a:off x="4162079"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E1155A7-0252-6298-B5C6-6271341B88EE}"/>
                  </a:ext>
                </a:extLst>
              </p:cNvPr>
              <p:cNvCxnSpPr>
                <a:cxnSpLocks/>
              </p:cNvCxnSpPr>
              <p:nvPr/>
            </p:nvCxnSpPr>
            <p:spPr>
              <a:xfrm>
                <a:off x="4884668"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0BE721F-8A86-0E30-88E2-5F0A9CEF2ED9}"/>
                  </a:ext>
                </a:extLst>
              </p:cNvPr>
              <p:cNvCxnSpPr>
                <a:cxnSpLocks/>
              </p:cNvCxnSpPr>
              <p:nvPr/>
            </p:nvCxnSpPr>
            <p:spPr>
              <a:xfrm>
                <a:off x="5607257"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23694E-19BF-299C-6284-ED4A1AB17A97}"/>
                  </a:ext>
                </a:extLst>
              </p:cNvPr>
              <p:cNvCxnSpPr>
                <a:cxnSpLocks/>
              </p:cNvCxnSpPr>
              <p:nvPr/>
            </p:nvCxnSpPr>
            <p:spPr>
              <a:xfrm>
                <a:off x="6329846"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2F8B11-B67D-626A-2378-4422E0AEC7DD}"/>
                  </a:ext>
                </a:extLst>
              </p:cNvPr>
              <p:cNvCxnSpPr>
                <a:cxnSpLocks/>
              </p:cNvCxnSpPr>
              <p:nvPr/>
            </p:nvCxnSpPr>
            <p:spPr>
              <a:xfrm>
                <a:off x="7052435"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0A0F84C-A527-1683-BB33-E4C99BDC858E}"/>
                  </a:ext>
                </a:extLst>
              </p:cNvPr>
              <p:cNvCxnSpPr>
                <a:cxnSpLocks/>
              </p:cNvCxnSpPr>
              <p:nvPr/>
            </p:nvCxnSpPr>
            <p:spPr>
              <a:xfrm>
                <a:off x="777502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AF64D0-BFE4-1CEC-7A9E-27CC5DDF00A1}"/>
                  </a:ext>
                </a:extLst>
              </p:cNvPr>
              <p:cNvCxnSpPr>
                <a:cxnSpLocks/>
              </p:cNvCxnSpPr>
              <p:nvPr/>
            </p:nvCxnSpPr>
            <p:spPr>
              <a:xfrm>
                <a:off x="849761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39DAE2E-C318-41FE-7D24-E6FBEDB50C65}"/>
                  </a:ext>
                </a:extLst>
              </p:cNvPr>
              <p:cNvCxnSpPr>
                <a:cxnSpLocks/>
              </p:cNvCxnSpPr>
              <p:nvPr/>
            </p:nvCxnSpPr>
            <p:spPr>
              <a:xfrm>
                <a:off x="922020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ED9DD43-7F80-AE5F-7C94-F6FFF7201001}"/>
                  </a:ext>
                </a:extLst>
              </p:cNvPr>
              <p:cNvSpPr txBox="1"/>
              <p:nvPr/>
            </p:nvSpPr>
            <p:spPr>
              <a:xfrm>
                <a:off x="504403" y="5001986"/>
                <a:ext cx="538930"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Oct.23</a:t>
                </a:r>
                <a:endParaRPr kumimoji="1" lang="ja-JP" altLang="en-US" sz="800" b="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5E4640BC-8222-0141-32AF-412D2963D443}"/>
                  </a:ext>
                </a:extLst>
              </p:cNvPr>
              <p:cNvSpPr txBox="1"/>
              <p:nvPr/>
            </p:nvSpPr>
            <p:spPr>
              <a:xfrm>
                <a:off x="2667000" y="5001986"/>
                <a:ext cx="54373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Jan.24</a:t>
                </a:r>
                <a:endParaRPr kumimoji="1" lang="ja-JP" altLang="en-US" sz="8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849D1EB6-6CD7-6F79-D26A-D4F08A90D113}"/>
                  </a:ext>
                </a:extLst>
              </p:cNvPr>
              <p:cNvSpPr txBox="1"/>
              <p:nvPr/>
            </p:nvSpPr>
            <p:spPr>
              <a:xfrm>
                <a:off x="4845728"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Apr.24</a:t>
                </a:r>
                <a:endParaRPr kumimoji="1" lang="ja-JP" altLang="en-US" sz="8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D3DFF2B-C15D-8AD8-226D-B0B231C5FCA3}"/>
                  </a:ext>
                </a:extLst>
              </p:cNvPr>
              <p:cNvSpPr txBox="1"/>
              <p:nvPr/>
            </p:nvSpPr>
            <p:spPr>
              <a:xfrm>
                <a:off x="6264819"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Jun.24</a:t>
                </a:r>
                <a:endParaRPr kumimoji="1" lang="ja-JP" altLang="en-US" sz="800"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C70B5F26-4078-26DD-60AF-EA38310081AE}"/>
                  </a:ext>
                </a:extLst>
              </p:cNvPr>
              <p:cNvSpPr txBox="1"/>
              <p:nvPr/>
            </p:nvSpPr>
            <p:spPr>
              <a:xfrm>
                <a:off x="8470303" y="5001986"/>
                <a:ext cx="55976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Sep.24</a:t>
                </a:r>
                <a:endParaRPr kumimoji="1" lang="ja-JP" altLang="en-US" sz="800" b="1" dirty="0">
                  <a:latin typeface="Meiryo UI" panose="020B0604030504040204" pitchFamily="50" charset="-128"/>
                  <a:ea typeface="Meiryo UI" panose="020B0604030504040204" pitchFamily="50" charset="-128"/>
                </a:endParaRPr>
              </a:p>
            </p:txBody>
          </p:sp>
        </p:grpSp>
        <p:cxnSp>
          <p:nvCxnSpPr>
            <p:cNvPr id="38" name="直線コネクタ 37">
              <a:extLst>
                <a:ext uri="{FF2B5EF4-FFF2-40B4-BE49-F238E27FC236}">
                  <a16:creationId xmlns:a16="http://schemas.microsoft.com/office/drawing/2014/main" id="{6DDFD406-FF00-3F88-FD44-514D5463F107}"/>
                </a:ext>
              </a:extLst>
            </p:cNvPr>
            <p:cNvCxnSpPr>
              <a:cxnSpLocks/>
            </p:cNvCxnSpPr>
            <p:nvPr/>
          </p:nvCxnSpPr>
          <p:spPr>
            <a:xfrm>
              <a:off x="1035437" y="2593356"/>
              <a:ext cx="0" cy="416831"/>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AA5351A-0B1A-8F1D-33D6-32B8FE9D907C}"/>
                </a:ext>
              </a:extLst>
            </p:cNvPr>
            <p:cNvCxnSpPr>
              <a:cxnSpLocks/>
            </p:cNvCxnSpPr>
            <p:nvPr/>
          </p:nvCxnSpPr>
          <p:spPr>
            <a:xfrm>
              <a:off x="3610540" y="2593356"/>
              <a:ext cx="0" cy="416831"/>
            </a:xfrm>
            <a:prstGeom prst="line">
              <a:avLst/>
            </a:prstGeom>
            <a:ln w="285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80123C6-C87C-D559-5624-BB1B6CA828C2}"/>
                </a:ext>
              </a:extLst>
            </p:cNvPr>
            <p:cNvCxnSpPr>
              <a:cxnSpLocks/>
            </p:cNvCxnSpPr>
            <p:nvPr/>
          </p:nvCxnSpPr>
          <p:spPr>
            <a:xfrm>
              <a:off x="5715000" y="2244292"/>
              <a:ext cx="0" cy="765895"/>
            </a:xfrm>
            <a:prstGeom prst="line">
              <a:avLst/>
            </a:prstGeom>
            <a:ln w="285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01A5D81-109A-CE66-D916-C59063BE16CA}"/>
                </a:ext>
              </a:extLst>
            </p:cNvPr>
            <p:cNvCxnSpPr>
              <a:cxnSpLocks/>
            </p:cNvCxnSpPr>
            <p:nvPr/>
          </p:nvCxnSpPr>
          <p:spPr>
            <a:xfrm>
              <a:off x="7391400" y="2593356"/>
              <a:ext cx="0" cy="416831"/>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7" name="四角形: 1 つの角を切り取る 26">
              <a:extLst>
                <a:ext uri="{FF2B5EF4-FFF2-40B4-BE49-F238E27FC236}">
                  <a16:creationId xmlns:a16="http://schemas.microsoft.com/office/drawing/2014/main" id="{94AAEC0D-9BA1-56B3-279A-2C2370EDE1FE}"/>
                </a:ext>
              </a:extLst>
            </p:cNvPr>
            <p:cNvSpPr/>
            <p:nvPr/>
          </p:nvSpPr>
          <p:spPr>
            <a:xfrm>
              <a:off x="691875" y="1996288"/>
              <a:ext cx="1436323" cy="597069"/>
            </a:xfrm>
            <a:prstGeom prst="snip1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1</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Goods Receiving</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and temp location</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8" name="四角形: 1 つの角を切り取る 27">
              <a:extLst>
                <a:ext uri="{FF2B5EF4-FFF2-40B4-BE49-F238E27FC236}">
                  <a16:creationId xmlns:a16="http://schemas.microsoft.com/office/drawing/2014/main" id="{3234E2F9-B9C5-CCD7-807A-52EAB1662FFF}"/>
                </a:ext>
              </a:extLst>
            </p:cNvPr>
            <p:cNvSpPr/>
            <p:nvPr/>
          </p:nvSpPr>
          <p:spPr>
            <a:xfrm>
              <a:off x="2518797" y="1996288"/>
              <a:ext cx="1436323" cy="597069"/>
            </a:xfrm>
            <a:prstGeom prst="snip1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2</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Storing</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9" name="四角形: 1 つの角を切り取る 28">
              <a:extLst>
                <a:ext uri="{FF2B5EF4-FFF2-40B4-BE49-F238E27FC236}">
                  <a16:creationId xmlns:a16="http://schemas.microsoft.com/office/drawing/2014/main" id="{CEDBAB9F-176C-89DD-4017-C3E139E6ED47}"/>
                </a:ext>
              </a:extLst>
            </p:cNvPr>
            <p:cNvSpPr/>
            <p:nvPr/>
          </p:nvSpPr>
          <p:spPr>
            <a:xfrm>
              <a:off x="4345719" y="1996289"/>
              <a:ext cx="1436323" cy="594697"/>
            </a:xfrm>
            <a:prstGeom prst="snip1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3</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Kitting, Supply</a:t>
              </a:r>
            </a:p>
            <a:p>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30" name="四角形: 1 つの角を切り取る 29">
              <a:extLst>
                <a:ext uri="{FF2B5EF4-FFF2-40B4-BE49-F238E27FC236}">
                  <a16:creationId xmlns:a16="http://schemas.microsoft.com/office/drawing/2014/main" id="{DA941667-4DAC-9687-1135-7FD98043A226}"/>
                </a:ext>
              </a:extLst>
            </p:cNvPr>
            <p:cNvSpPr/>
            <p:nvPr/>
          </p:nvSpPr>
          <p:spPr>
            <a:xfrm>
              <a:off x="6172641" y="1999402"/>
              <a:ext cx="1436323" cy="591584"/>
            </a:xfrm>
            <a:prstGeom prst="snip1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4</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Inventory</a:t>
              </a:r>
            </a:p>
          </p:txBody>
        </p:sp>
        <p:sp>
          <p:nvSpPr>
            <p:cNvPr id="31" name="四角形: 1 つの角を切り取る 30">
              <a:extLst>
                <a:ext uri="{FF2B5EF4-FFF2-40B4-BE49-F238E27FC236}">
                  <a16:creationId xmlns:a16="http://schemas.microsoft.com/office/drawing/2014/main" id="{A068868C-3D25-61F8-55F9-0F084982E35E}"/>
                </a:ext>
              </a:extLst>
            </p:cNvPr>
            <p:cNvSpPr/>
            <p:nvPr/>
          </p:nvSpPr>
          <p:spPr>
            <a:xfrm>
              <a:off x="7999562" y="1996287"/>
              <a:ext cx="1436323" cy="597069"/>
            </a:xfrm>
            <a:prstGeom prst="snip1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5</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SIT &amp; UAT</a:t>
              </a:r>
            </a:p>
          </p:txBody>
        </p:sp>
        <p:sp>
          <p:nvSpPr>
            <p:cNvPr id="47" name="テキスト ボックス 46">
              <a:extLst>
                <a:ext uri="{FF2B5EF4-FFF2-40B4-BE49-F238E27FC236}">
                  <a16:creationId xmlns:a16="http://schemas.microsoft.com/office/drawing/2014/main" id="{AD3DE724-35BC-5A5E-9847-4116BCCA7C5F}"/>
                </a:ext>
              </a:extLst>
            </p:cNvPr>
            <p:cNvSpPr txBox="1"/>
            <p:nvPr/>
          </p:nvSpPr>
          <p:spPr>
            <a:xfrm>
              <a:off x="172598" y="1423248"/>
              <a:ext cx="4125051" cy="369332"/>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[Overall Project Progress Timeline]</a:t>
              </a:r>
              <a:endParaRPr lang="en-US" altLang="ja-JP" dirty="0">
                <a:latin typeface="游ゴシック" panose="020B0400000000000000" pitchFamily="50" charset="-128"/>
                <a:ea typeface="游ゴシック" panose="020B0400000000000000" pitchFamily="50" charset="-128"/>
              </a:endParaRPr>
            </a:p>
          </p:txBody>
        </p:sp>
        <p:pic>
          <p:nvPicPr>
            <p:cNvPr id="49" name="Picture 143" descr="j0312098">
              <a:extLst>
                <a:ext uri="{FF2B5EF4-FFF2-40B4-BE49-F238E27FC236}">
                  <a16:creationId xmlns:a16="http://schemas.microsoft.com/office/drawing/2014/main" id="{FAF97C1F-4D99-E0B1-C165-131ADA9F99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70016">
              <a:off x="9062934" y="2571636"/>
              <a:ext cx="339736" cy="42139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グループ化 55">
              <a:extLst>
                <a:ext uri="{FF2B5EF4-FFF2-40B4-BE49-F238E27FC236}">
                  <a16:creationId xmlns:a16="http://schemas.microsoft.com/office/drawing/2014/main" id="{66C76262-D531-569B-68DF-E749C02D172A}"/>
                </a:ext>
              </a:extLst>
            </p:cNvPr>
            <p:cNvGrpSpPr/>
            <p:nvPr/>
          </p:nvGrpSpPr>
          <p:grpSpPr>
            <a:xfrm>
              <a:off x="2836046" y="2862125"/>
              <a:ext cx="801823" cy="543616"/>
              <a:chOff x="2836046" y="2862125"/>
              <a:chExt cx="801823" cy="543616"/>
            </a:xfrm>
          </p:grpSpPr>
          <p:cxnSp>
            <p:nvCxnSpPr>
              <p:cNvPr id="53" name="直線コネクタ 52">
                <a:extLst>
                  <a:ext uri="{FF2B5EF4-FFF2-40B4-BE49-F238E27FC236}">
                    <a16:creationId xmlns:a16="http://schemas.microsoft.com/office/drawing/2014/main" id="{8FED14AD-C647-5A88-33C8-738620C05E76}"/>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9C51E79D-15D2-CBEE-C046-D39937B902AD}"/>
                  </a:ext>
                </a:extLst>
              </p:cNvPr>
              <p:cNvGrpSpPr/>
              <p:nvPr/>
            </p:nvGrpSpPr>
            <p:grpSpPr>
              <a:xfrm>
                <a:off x="2836046" y="3152252"/>
                <a:ext cx="801823" cy="253489"/>
                <a:chOff x="2549505" y="3443713"/>
                <a:chExt cx="801823" cy="253489"/>
              </a:xfrm>
            </p:grpSpPr>
            <p:sp>
              <p:nvSpPr>
                <p:cNvPr id="50" name="四角形: 1 つの角を切り取る 49">
                  <a:extLst>
                    <a:ext uri="{FF2B5EF4-FFF2-40B4-BE49-F238E27FC236}">
                      <a16:creationId xmlns:a16="http://schemas.microsoft.com/office/drawing/2014/main" id="{F7A5E1BB-57DB-BAB3-EBBC-6D2CCD353574}"/>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F59E5E41-9771-3456-758F-11FDE9DBFD24}"/>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1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57" name="グループ化 56">
              <a:extLst>
                <a:ext uri="{FF2B5EF4-FFF2-40B4-BE49-F238E27FC236}">
                  <a16:creationId xmlns:a16="http://schemas.microsoft.com/office/drawing/2014/main" id="{194133BD-3764-C6EC-8ED9-E27E5D7ABAFF}"/>
                </a:ext>
              </a:extLst>
            </p:cNvPr>
            <p:cNvGrpSpPr/>
            <p:nvPr/>
          </p:nvGrpSpPr>
          <p:grpSpPr>
            <a:xfrm>
              <a:off x="4968282" y="2862125"/>
              <a:ext cx="801823" cy="543616"/>
              <a:chOff x="2836046" y="2862125"/>
              <a:chExt cx="801823" cy="543616"/>
            </a:xfrm>
          </p:grpSpPr>
          <p:cxnSp>
            <p:nvCxnSpPr>
              <p:cNvPr id="58" name="直線コネクタ 57">
                <a:extLst>
                  <a:ext uri="{FF2B5EF4-FFF2-40B4-BE49-F238E27FC236}">
                    <a16:creationId xmlns:a16="http://schemas.microsoft.com/office/drawing/2014/main" id="{F73C80F0-0667-564A-BEE9-A6D4CFD84E2D}"/>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0367D02F-37EE-01EA-9A52-67AB37D41D60}"/>
                  </a:ext>
                </a:extLst>
              </p:cNvPr>
              <p:cNvGrpSpPr/>
              <p:nvPr/>
            </p:nvGrpSpPr>
            <p:grpSpPr>
              <a:xfrm>
                <a:off x="2836046" y="3152252"/>
                <a:ext cx="801823" cy="253489"/>
                <a:chOff x="2549505" y="3443713"/>
                <a:chExt cx="801823" cy="253489"/>
              </a:xfrm>
            </p:grpSpPr>
            <p:sp>
              <p:nvSpPr>
                <p:cNvPr id="60" name="四角形: 1 つの角を切り取る 59">
                  <a:extLst>
                    <a:ext uri="{FF2B5EF4-FFF2-40B4-BE49-F238E27FC236}">
                      <a16:creationId xmlns:a16="http://schemas.microsoft.com/office/drawing/2014/main" id="{C5076EAC-0679-417B-21CA-EDC13011BCB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1" name="テキスト ボックス 60">
                  <a:extLst>
                    <a:ext uri="{FF2B5EF4-FFF2-40B4-BE49-F238E27FC236}">
                      <a16:creationId xmlns:a16="http://schemas.microsoft.com/office/drawing/2014/main" id="{5AE7F4B2-2A99-7B2D-26D6-4AA3A1C5D025}"/>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2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2" name="グループ化 61">
              <a:extLst>
                <a:ext uri="{FF2B5EF4-FFF2-40B4-BE49-F238E27FC236}">
                  <a16:creationId xmlns:a16="http://schemas.microsoft.com/office/drawing/2014/main" id="{39A79330-31F5-367C-27FE-077AB53D264D}"/>
                </a:ext>
              </a:extLst>
            </p:cNvPr>
            <p:cNvGrpSpPr/>
            <p:nvPr/>
          </p:nvGrpSpPr>
          <p:grpSpPr>
            <a:xfrm>
              <a:off x="6635852" y="2862125"/>
              <a:ext cx="801823" cy="543616"/>
              <a:chOff x="2836046" y="2862125"/>
              <a:chExt cx="801823" cy="543616"/>
            </a:xfrm>
          </p:grpSpPr>
          <p:cxnSp>
            <p:nvCxnSpPr>
              <p:cNvPr id="63" name="直線コネクタ 62">
                <a:extLst>
                  <a:ext uri="{FF2B5EF4-FFF2-40B4-BE49-F238E27FC236}">
                    <a16:creationId xmlns:a16="http://schemas.microsoft.com/office/drawing/2014/main" id="{DB685EB8-881B-2F1D-C690-A5561ED50C87}"/>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3CEE0549-3D77-3A66-E976-5CAFF64F0EF3}"/>
                  </a:ext>
                </a:extLst>
              </p:cNvPr>
              <p:cNvGrpSpPr/>
              <p:nvPr/>
            </p:nvGrpSpPr>
            <p:grpSpPr>
              <a:xfrm>
                <a:off x="2836046" y="3152252"/>
                <a:ext cx="801823" cy="253489"/>
                <a:chOff x="2549505" y="3443713"/>
                <a:chExt cx="801823" cy="253489"/>
              </a:xfrm>
            </p:grpSpPr>
            <p:sp>
              <p:nvSpPr>
                <p:cNvPr id="65" name="四角形: 1 つの角を切り取る 64">
                  <a:extLst>
                    <a:ext uri="{FF2B5EF4-FFF2-40B4-BE49-F238E27FC236}">
                      <a16:creationId xmlns:a16="http://schemas.microsoft.com/office/drawing/2014/main" id="{7D73F2F0-F4CF-7698-7103-CFE6E4F93F8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477DE3BB-150A-DAB8-6442-49A45EF9180A}"/>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3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7" name="グループ化 66">
              <a:extLst>
                <a:ext uri="{FF2B5EF4-FFF2-40B4-BE49-F238E27FC236}">
                  <a16:creationId xmlns:a16="http://schemas.microsoft.com/office/drawing/2014/main" id="{FF13A593-0D52-6B40-8101-652A24DECCF4}"/>
                </a:ext>
              </a:extLst>
            </p:cNvPr>
            <p:cNvGrpSpPr/>
            <p:nvPr/>
          </p:nvGrpSpPr>
          <p:grpSpPr>
            <a:xfrm>
              <a:off x="7850213" y="2862125"/>
              <a:ext cx="801823" cy="543616"/>
              <a:chOff x="2836046" y="2862125"/>
              <a:chExt cx="801823" cy="543616"/>
            </a:xfrm>
          </p:grpSpPr>
          <p:cxnSp>
            <p:nvCxnSpPr>
              <p:cNvPr id="68" name="直線コネクタ 67">
                <a:extLst>
                  <a:ext uri="{FF2B5EF4-FFF2-40B4-BE49-F238E27FC236}">
                    <a16:creationId xmlns:a16="http://schemas.microsoft.com/office/drawing/2014/main" id="{B0BE7EF7-F3B4-D8CE-A5F7-00DC4AAAF6A1}"/>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9C57BDAF-A56C-4BD0-AA3B-8EF0938299ED}"/>
                  </a:ext>
                </a:extLst>
              </p:cNvPr>
              <p:cNvGrpSpPr/>
              <p:nvPr/>
            </p:nvGrpSpPr>
            <p:grpSpPr>
              <a:xfrm>
                <a:off x="2836046" y="3152252"/>
                <a:ext cx="801823" cy="253489"/>
                <a:chOff x="2549505" y="3443713"/>
                <a:chExt cx="801823" cy="253489"/>
              </a:xfrm>
            </p:grpSpPr>
            <p:sp>
              <p:nvSpPr>
                <p:cNvPr id="70" name="四角形: 1 つの角を切り取る 69">
                  <a:extLst>
                    <a:ext uri="{FF2B5EF4-FFF2-40B4-BE49-F238E27FC236}">
                      <a16:creationId xmlns:a16="http://schemas.microsoft.com/office/drawing/2014/main" id="{81BDD5A0-56AF-638E-8EEF-ABE711A3DC20}"/>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1ECD1E4C-334C-D9B7-7704-76AA8E624F22}"/>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4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sp>
          <p:nvSpPr>
            <p:cNvPr id="73" name="二等辺三角形 72">
              <a:extLst>
                <a:ext uri="{FF2B5EF4-FFF2-40B4-BE49-F238E27FC236}">
                  <a16:creationId xmlns:a16="http://schemas.microsoft.com/office/drawing/2014/main" id="{42739B2E-FBEC-F136-61A7-410D6EEC743F}"/>
                </a:ext>
              </a:extLst>
            </p:cNvPr>
            <p:cNvSpPr/>
            <p:nvPr/>
          </p:nvSpPr>
          <p:spPr>
            <a:xfrm flipV="1">
              <a:off x="5345306" y="2693376"/>
              <a:ext cx="282325" cy="2286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nvGrpSpPr>
          <p:cNvPr id="270" name="グループ化 269">
            <a:extLst>
              <a:ext uri="{FF2B5EF4-FFF2-40B4-BE49-F238E27FC236}">
                <a16:creationId xmlns:a16="http://schemas.microsoft.com/office/drawing/2014/main" id="{F0DDC1BA-E414-C844-9247-F58299F0FDAF}"/>
              </a:ext>
            </a:extLst>
          </p:cNvPr>
          <p:cNvGrpSpPr/>
          <p:nvPr/>
        </p:nvGrpSpPr>
        <p:grpSpPr>
          <a:xfrm>
            <a:off x="6637813" y="3495708"/>
            <a:ext cx="4020868" cy="1410743"/>
            <a:chOff x="5536303" y="1897505"/>
            <a:chExt cx="4020868" cy="1410743"/>
          </a:xfrm>
        </p:grpSpPr>
        <p:pic>
          <p:nvPicPr>
            <p:cNvPr id="2" name="Picture 14" descr="A screenshot of a phone&#10;&#10;Description automatically generated">
              <a:extLst>
                <a:ext uri="{FF2B5EF4-FFF2-40B4-BE49-F238E27FC236}">
                  <a16:creationId xmlns:a16="http://schemas.microsoft.com/office/drawing/2014/main" id="{13429FF5-3657-4C99-AEB4-109FCC140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134" y="1897505"/>
              <a:ext cx="793543" cy="1410743"/>
            </a:xfrm>
            <a:prstGeom prst="rect">
              <a:avLst/>
            </a:prstGeom>
          </p:spPr>
        </p:pic>
        <p:pic>
          <p:nvPicPr>
            <p:cNvPr id="3" name="Picture 20" descr="A screenshot of a phone&#10;&#10;Description automatically generated">
              <a:extLst>
                <a:ext uri="{FF2B5EF4-FFF2-40B4-BE49-F238E27FC236}">
                  <a16:creationId xmlns:a16="http://schemas.microsoft.com/office/drawing/2014/main" id="{72EF2DB4-3729-2986-302F-99AB5255F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796" y="1897505"/>
              <a:ext cx="793543" cy="1410743"/>
            </a:xfrm>
            <a:prstGeom prst="rect">
              <a:avLst/>
            </a:prstGeom>
          </p:spPr>
        </p:pic>
        <p:pic>
          <p:nvPicPr>
            <p:cNvPr id="7" name="Picture 22" descr="A screenshot of a phone&#10;&#10;Description automatically generated">
              <a:extLst>
                <a:ext uri="{FF2B5EF4-FFF2-40B4-BE49-F238E27FC236}">
                  <a16:creationId xmlns:a16="http://schemas.microsoft.com/office/drawing/2014/main" id="{59F612E8-01C9-108E-9BAC-1CADC8E14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628" y="1897505"/>
              <a:ext cx="793543" cy="1410743"/>
            </a:xfrm>
            <a:prstGeom prst="rect">
              <a:avLst/>
            </a:prstGeom>
          </p:spPr>
        </p:pic>
        <p:pic>
          <p:nvPicPr>
            <p:cNvPr id="9" name="Picture 33" descr="A screenshot of a phone&#10;&#10;Description automatically generated">
              <a:extLst>
                <a:ext uri="{FF2B5EF4-FFF2-40B4-BE49-F238E27FC236}">
                  <a16:creationId xmlns:a16="http://schemas.microsoft.com/office/drawing/2014/main" id="{88D90B30-11C4-E696-FD21-29963D334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303" y="1897505"/>
              <a:ext cx="793543" cy="1410743"/>
            </a:xfrm>
            <a:prstGeom prst="rect">
              <a:avLst/>
            </a:prstGeom>
          </p:spPr>
        </p:pic>
        <p:pic>
          <p:nvPicPr>
            <p:cNvPr id="22" name="Picture 37" descr="A screenshot of a computer&#10;&#10;Description automatically generated">
              <a:extLst>
                <a:ext uri="{FF2B5EF4-FFF2-40B4-BE49-F238E27FC236}">
                  <a16:creationId xmlns:a16="http://schemas.microsoft.com/office/drawing/2014/main" id="{47908063-3741-CC20-6E7F-4159ADA2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965" y="1897505"/>
              <a:ext cx="793543" cy="1410743"/>
            </a:xfrm>
            <a:prstGeom prst="rect">
              <a:avLst/>
            </a:prstGeom>
          </p:spPr>
        </p:pic>
      </p:grpSp>
      <p:sp>
        <p:nvSpPr>
          <p:cNvPr id="25" name="テキスト ボックス 24">
            <a:extLst>
              <a:ext uri="{FF2B5EF4-FFF2-40B4-BE49-F238E27FC236}">
                <a16:creationId xmlns:a16="http://schemas.microsoft.com/office/drawing/2014/main" id="{EA0A6F5E-F3F9-EED8-3246-04F12AABF72E}"/>
              </a:ext>
            </a:extLst>
          </p:cNvPr>
          <p:cNvSpPr txBox="1"/>
          <p:nvPr/>
        </p:nvSpPr>
        <p:spPr>
          <a:xfrm>
            <a:off x="6470704" y="3175906"/>
            <a:ext cx="2914835" cy="307777"/>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Screen under development</a:t>
            </a:r>
            <a:endParaRPr lang="en-US" altLang="ja-JP" sz="1400" b="1" dirty="0">
              <a:latin typeface="Meiryo UI" panose="020B0604030504040204" pitchFamily="50" charset="-128"/>
              <a:ea typeface="Meiryo UI" panose="020B0604030504040204" pitchFamily="50" charset="-128"/>
            </a:endParaRPr>
          </a:p>
        </p:txBody>
      </p:sp>
      <p:grpSp>
        <p:nvGrpSpPr>
          <p:cNvPr id="218" name="グループ化 217">
            <a:extLst>
              <a:ext uri="{FF2B5EF4-FFF2-40B4-BE49-F238E27FC236}">
                <a16:creationId xmlns:a16="http://schemas.microsoft.com/office/drawing/2014/main" id="{F7FF96DB-6072-CA39-528F-85301E531890}"/>
              </a:ext>
            </a:extLst>
          </p:cNvPr>
          <p:cNvGrpSpPr/>
          <p:nvPr/>
        </p:nvGrpSpPr>
        <p:grpSpPr>
          <a:xfrm>
            <a:off x="6675864" y="1796695"/>
            <a:ext cx="4200539" cy="1287398"/>
            <a:chOff x="182254" y="5140571"/>
            <a:chExt cx="5402792" cy="1553209"/>
          </a:xfrm>
        </p:grpSpPr>
        <p:grpSp>
          <p:nvGrpSpPr>
            <p:cNvPr id="219" name="Group 10">
              <a:extLst>
                <a:ext uri="{FF2B5EF4-FFF2-40B4-BE49-F238E27FC236}">
                  <a16:creationId xmlns:a16="http://schemas.microsoft.com/office/drawing/2014/main" id="{2E29FD85-C147-D532-4BAE-6D402FCBF014}"/>
                </a:ext>
              </a:extLst>
            </p:cNvPr>
            <p:cNvGrpSpPr/>
            <p:nvPr/>
          </p:nvGrpSpPr>
          <p:grpSpPr>
            <a:xfrm>
              <a:off x="251020" y="5458822"/>
              <a:ext cx="700697" cy="500295"/>
              <a:chOff x="533884" y="1897041"/>
              <a:chExt cx="1495161" cy="897529"/>
            </a:xfrm>
          </p:grpSpPr>
          <p:pic>
            <p:nvPicPr>
              <p:cNvPr id="267" name="Picture 12">
                <a:extLst>
                  <a:ext uri="{FF2B5EF4-FFF2-40B4-BE49-F238E27FC236}">
                    <a16:creationId xmlns:a16="http://schemas.microsoft.com/office/drawing/2014/main" id="{A9728FDA-7723-2CC9-D5A6-88B0B429959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884" y="1897041"/>
                <a:ext cx="1495161" cy="897529"/>
              </a:xfrm>
              <a:prstGeom prst="rect">
                <a:avLst/>
              </a:prstGeom>
            </p:spPr>
          </p:pic>
          <p:pic>
            <p:nvPicPr>
              <p:cNvPr id="268" name="Picture 13">
                <a:extLst>
                  <a:ext uri="{FF2B5EF4-FFF2-40B4-BE49-F238E27FC236}">
                    <a16:creationId xmlns:a16="http://schemas.microsoft.com/office/drawing/2014/main" id="{6EBBF4C1-895C-83DE-79BC-22D23D539C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342" y="2098308"/>
                <a:ext cx="604831" cy="466754"/>
              </a:xfrm>
              <a:prstGeom prst="rect">
                <a:avLst/>
              </a:prstGeom>
              <a:ln w="28575">
                <a:solidFill>
                  <a:srgbClr val="FFFF00"/>
                </a:solidFill>
              </a:ln>
            </p:spPr>
          </p:pic>
        </p:grpSp>
        <p:grpSp>
          <p:nvGrpSpPr>
            <p:cNvPr id="220" name="Group 50">
              <a:extLst>
                <a:ext uri="{FF2B5EF4-FFF2-40B4-BE49-F238E27FC236}">
                  <a16:creationId xmlns:a16="http://schemas.microsoft.com/office/drawing/2014/main" id="{B3B95C93-7AC2-6A0D-BF14-C028C77F2AFE}"/>
                </a:ext>
              </a:extLst>
            </p:cNvPr>
            <p:cNvGrpSpPr/>
            <p:nvPr/>
          </p:nvGrpSpPr>
          <p:grpSpPr>
            <a:xfrm>
              <a:off x="4522916" y="5664121"/>
              <a:ext cx="789222" cy="555472"/>
              <a:chOff x="4557044" y="4947214"/>
              <a:chExt cx="408906" cy="415123"/>
            </a:xfrm>
          </p:grpSpPr>
          <p:pic>
            <p:nvPicPr>
              <p:cNvPr id="265" name="Picture 51">
                <a:extLst>
                  <a:ext uri="{FF2B5EF4-FFF2-40B4-BE49-F238E27FC236}">
                    <a16:creationId xmlns:a16="http://schemas.microsoft.com/office/drawing/2014/main" id="{EF4C47D8-1FB0-5FEB-0CF1-D1ECBEBFD3BD}"/>
                  </a:ext>
                </a:extLst>
              </p:cNvPr>
              <p:cNvPicPr>
                <a:picLocks noChangeAspect="1"/>
              </p:cNvPicPr>
              <p:nvPr/>
            </p:nvPicPr>
            <p:blipFill>
              <a:blip r:embed="rId12"/>
              <a:stretch>
                <a:fillRect/>
              </a:stretch>
            </p:blipFill>
            <p:spPr>
              <a:xfrm>
                <a:off x="4557044" y="4947214"/>
                <a:ext cx="408906" cy="415123"/>
              </a:xfrm>
              <a:prstGeom prst="rect">
                <a:avLst/>
              </a:prstGeom>
            </p:spPr>
          </p:pic>
          <p:pic>
            <p:nvPicPr>
              <p:cNvPr id="266" name="Picture 52">
                <a:extLst>
                  <a:ext uri="{FF2B5EF4-FFF2-40B4-BE49-F238E27FC236}">
                    <a16:creationId xmlns:a16="http://schemas.microsoft.com/office/drawing/2014/main" id="{45C69ECF-0568-A0BD-8D1C-C5F7642FD6F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6235" y="5103498"/>
                <a:ext cx="286234" cy="148348"/>
              </a:xfrm>
              <a:prstGeom prst="rect">
                <a:avLst/>
              </a:prstGeom>
              <a:solidFill>
                <a:srgbClr val="4889D8"/>
              </a:solidFill>
            </p:spPr>
          </p:pic>
        </p:grpSp>
        <p:grpSp>
          <p:nvGrpSpPr>
            <p:cNvPr id="221" name="Group 53">
              <a:extLst>
                <a:ext uri="{FF2B5EF4-FFF2-40B4-BE49-F238E27FC236}">
                  <a16:creationId xmlns:a16="http://schemas.microsoft.com/office/drawing/2014/main" id="{C7BA291C-4457-7090-28AF-FC1DFF0885C5}"/>
                </a:ext>
              </a:extLst>
            </p:cNvPr>
            <p:cNvGrpSpPr/>
            <p:nvPr/>
          </p:nvGrpSpPr>
          <p:grpSpPr>
            <a:xfrm>
              <a:off x="1934554" y="5672107"/>
              <a:ext cx="1548358" cy="555473"/>
              <a:chOff x="5270659" y="4144762"/>
              <a:chExt cx="1157140" cy="415123"/>
            </a:xfrm>
          </p:grpSpPr>
          <p:pic>
            <p:nvPicPr>
              <p:cNvPr id="263" name="Picture 54">
                <a:extLst>
                  <a:ext uri="{FF2B5EF4-FFF2-40B4-BE49-F238E27FC236}">
                    <a16:creationId xmlns:a16="http://schemas.microsoft.com/office/drawing/2014/main" id="{02AD12B2-E605-465C-2A6E-14B6003AFC86}"/>
                  </a:ext>
                </a:extLst>
              </p:cNvPr>
              <p:cNvPicPr>
                <a:picLocks noChangeAspect="1"/>
              </p:cNvPicPr>
              <p:nvPr/>
            </p:nvPicPr>
            <p:blipFill>
              <a:blip r:embed="rId12"/>
              <a:stretch>
                <a:fillRect/>
              </a:stretch>
            </p:blipFill>
            <p:spPr>
              <a:xfrm>
                <a:off x="5554324" y="4144762"/>
                <a:ext cx="589812" cy="415123"/>
              </a:xfrm>
              <a:prstGeom prst="rect">
                <a:avLst/>
              </a:prstGeom>
            </p:spPr>
          </p:pic>
          <p:sp>
            <p:nvSpPr>
              <p:cNvPr id="264" name="Rectangle 1">
                <a:extLst>
                  <a:ext uri="{FF2B5EF4-FFF2-40B4-BE49-F238E27FC236}">
                    <a16:creationId xmlns:a16="http://schemas.microsoft.com/office/drawing/2014/main" id="{3B6F8F1A-E734-777F-F2F7-E02D4CA494A1}"/>
                  </a:ext>
                </a:extLst>
              </p:cNvPr>
              <p:cNvSpPr>
                <a:spLocks noChangeArrowheads="1"/>
              </p:cNvSpPr>
              <p:nvPr/>
            </p:nvSpPr>
            <p:spPr bwMode="auto">
              <a:xfrm>
                <a:off x="5270659" y="4268499"/>
                <a:ext cx="1157140" cy="24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200" b="1" dirty="0">
                    <a:solidFill>
                      <a:srgbClr val="0000FF"/>
                    </a:solidFill>
                    <a:latin typeface="Tahoma" panose="020B0604030504040204" pitchFamily="34" charset="0"/>
                    <a:ea typeface="Tahoma" panose="020B0604030504040204" pitchFamily="34" charset="0"/>
                    <a:cs typeface="Tahoma" panose="020B0604030504040204" pitchFamily="34" charset="0"/>
                  </a:rPr>
                  <a:t>FOSS</a:t>
                </a:r>
              </a:p>
            </p:txBody>
          </p:sp>
        </p:grpSp>
        <p:grpSp>
          <p:nvGrpSpPr>
            <p:cNvPr id="222" name="Group 810">
              <a:extLst>
                <a:ext uri="{FF2B5EF4-FFF2-40B4-BE49-F238E27FC236}">
                  <a16:creationId xmlns:a16="http://schemas.microsoft.com/office/drawing/2014/main" id="{8509ACC9-8BED-1FFA-BAD0-48B2E0837719}"/>
                </a:ext>
              </a:extLst>
            </p:cNvPr>
            <p:cNvGrpSpPr>
              <a:grpSpLocks/>
            </p:cNvGrpSpPr>
            <p:nvPr/>
          </p:nvGrpSpPr>
          <p:grpSpPr bwMode="auto">
            <a:xfrm rot="18900000">
              <a:off x="1088398" y="5731445"/>
              <a:ext cx="539517" cy="552911"/>
              <a:chOff x="2396" y="2242"/>
              <a:chExt cx="885" cy="907"/>
            </a:xfrm>
          </p:grpSpPr>
          <p:sp>
            <p:nvSpPr>
              <p:cNvPr id="228" name="AutoShape 811">
                <a:extLst>
                  <a:ext uri="{FF2B5EF4-FFF2-40B4-BE49-F238E27FC236}">
                    <a16:creationId xmlns:a16="http://schemas.microsoft.com/office/drawing/2014/main" id="{BF4CA426-433C-5D78-7801-A1B5F7FF3C29}"/>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29" name="AutoShape 812">
                <a:extLst>
                  <a:ext uri="{FF2B5EF4-FFF2-40B4-BE49-F238E27FC236}">
                    <a16:creationId xmlns:a16="http://schemas.microsoft.com/office/drawing/2014/main" id="{B1156EEB-6A09-756D-688B-6BE7BFD640CE}"/>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nvGrpSpPr>
              <p:cNvPr id="230" name="Group 813">
                <a:extLst>
                  <a:ext uri="{FF2B5EF4-FFF2-40B4-BE49-F238E27FC236}">
                    <a16:creationId xmlns:a16="http://schemas.microsoft.com/office/drawing/2014/main" id="{B6EE356A-97BA-DAA2-8E46-183AC544BCD2}"/>
                  </a:ext>
                </a:extLst>
              </p:cNvPr>
              <p:cNvGrpSpPr>
                <a:grpSpLocks/>
              </p:cNvGrpSpPr>
              <p:nvPr/>
            </p:nvGrpSpPr>
            <p:grpSpPr bwMode="auto">
              <a:xfrm>
                <a:off x="2396" y="2264"/>
                <a:ext cx="885" cy="885"/>
                <a:chOff x="2396" y="2264"/>
                <a:chExt cx="885" cy="885"/>
              </a:xfrm>
            </p:grpSpPr>
            <p:sp>
              <p:nvSpPr>
                <p:cNvPr id="261" name="Freeform 814">
                  <a:extLst>
                    <a:ext uri="{FF2B5EF4-FFF2-40B4-BE49-F238E27FC236}">
                      <a16:creationId xmlns:a16="http://schemas.microsoft.com/office/drawing/2014/main" id="{6459249A-2DE1-9664-C755-1DF941AE3A9A}"/>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2" name="Freeform 815">
                  <a:extLst>
                    <a:ext uri="{FF2B5EF4-FFF2-40B4-BE49-F238E27FC236}">
                      <a16:creationId xmlns:a16="http://schemas.microsoft.com/office/drawing/2014/main" id="{7EBF6CA4-D335-9953-DBFA-9A3532B6DD24}"/>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231" name="AutoShape 816">
                <a:extLst>
                  <a:ext uri="{FF2B5EF4-FFF2-40B4-BE49-F238E27FC236}">
                    <a16:creationId xmlns:a16="http://schemas.microsoft.com/office/drawing/2014/main" id="{AE13BA4A-D192-15A7-8537-B4D68FA48CFB}"/>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2" name="AutoShape 817">
                <a:extLst>
                  <a:ext uri="{FF2B5EF4-FFF2-40B4-BE49-F238E27FC236}">
                    <a16:creationId xmlns:a16="http://schemas.microsoft.com/office/drawing/2014/main" id="{6ADEFCEF-38FF-C027-0E2C-24E8C91346BD}"/>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3" name="AutoShape 818">
                <a:extLst>
                  <a:ext uri="{FF2B5EF4-FFF2-40B4-BE49-F238E27FC236}">
                    <a16:creationId xmlns:a16="http://schemas.microsoft.com/office/drawing/2014/main" id="{842CAA73-B453-F6A4-D554-64E0591D6ED8}"/>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4" name="Oval 819">
                <a:extLst>
                  <a:ext uri="{FF2B5EF4-FFF2-40B4-BE49-F238E27FC236}">
                    <a16:creationId xmlns:a16="http://schemas.microsoft.com/office/drawing/2014/main" id="{0B81B233-61B8-131F-543B-6EF4C9230331}"/>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5" name="AutoShape 820">
                <a:extLst>
                  <a:ext uri="{FF2B5EF4-FFF2-40B4-BE49-F238E27FC236}">
                    <a16:creationId xmlns:a16="http://schemas.microsoft.com/office/drawing/2014/main" id="{DA037602-4804-2BDC-0A05-0E0F9CCD77A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6" name="AutoShape 821">
                <a:extLst>
                  <a:ext uri="{FF2B5EF4-FFF2-40B4-BE49-F238E27FC236}">
                    <a16:creationId xmlns:a16="http://schemas.microsoft.com/office/drawing/2014/main" id="{609A335F-460B-0281-7D95-DB3DC828A48B}"/>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7" name="AutoShape 822">
                <a:extLst>
                  <a:ext uri="{FF2B5EF4-FFF2-40B4-BE49-F238E27FC236}">
                    <a16:creationId xmlns:a16="http://schemas.microsoft.com/office/drawing/2014/main" id="{C6320406-5847-A7BD-9445-42A70DF7E282}"/>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8" name="AutoShape 823">
                <a:extLst>
                  <a:ext uri="{FF2B5EF4-FFF2-40B4-BE49-F238E27FC236}">
                    <a16:creationId xmlns:a16="http://schemas.microsoft.com/office/drawing/2014/main" id="{99C7E829-B6CE-392B-052B-0BB90A996905}"/>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9" name="AutoShape 824">
                <a:extLst>
                  <a:ext uri="{FF2B5EF4-FFF2-40B4-BE49-F238E27FC236}">
                    <a16:creationId xmlns:a16="http://schemas.microsoft.com/office/drawing/2014/main" id="{06DB689C-96A3-491D-FCEE-858982D80187}"/>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0" name="AutoShape 825">
                <a:extLst>
                  <a:ext uri="{FF2B5EF4-FFF2-40B4-BE49-F238E27FC236}">
                    <a16:creationId xmlns:a16="http://schemas.microsoft.com/office/drawing/2014/main" id="{025CDD09-8208-09D4-269F-312AD0517805}"/>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1" name="AutoShape 826">
                <a:extLst>
                  <a:ext uri="{FF2B5EF4-FFF2-40B4-BE49-F238E27FC236}">
                    <a16:creationId xmlns:a16="http://schemas.microsoft.com/office/drawing/2014/main" id="{FD6A8D17-AAAE-105D-2EF3-1F85788461C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2" name="AutoShape 827">
                <a:extLst>
                  <a:ext uri="{FF2B5EF4-FFF2-40B4-BE49-F238E27FC236}">
                    <a16:creationId xmlns:a16="http://schemas.microsoft.com/office/drawing/2014/main" id="{5A04471F-B312-72FC-223D-ED6779469D7E}"/>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3" name="AutoShape 828">
                <a:extLst>
                  <a:ext uri="{FF2B5EF4-FFF2-40B4-BE49-F238E27FC236}">
                    <a16:creationId xmlns:a16="http://schemas.microsoft.com/office/drawing/2014/main" id="{F4C251D5-2842-04CD-180C-A9532622C310}"/>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4" name="AutoShape 829">
                <a:extLst>
                  <a:ext uri="{FF2B5EF4-FFF2-40B4-BE49-F238E27FC236}">
                    <a16:creationId xmlns:a16="http://schemas.microsoft.com/office/drawing/2014/main" id="{2E5F9E82-B51E-C095-BDEB-2AFE4DB74564}"/>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5" name="AutoShape 830">
                <a:extLst>
                  <a:ext uri="{FF2B5EF4-FFF2-40B4-BE49-F238E27FC236}">
                    <a16:creationId xmlns:a16="http://schemas.microsoft.com/office/drawing/2014/main" id="{51D77C16-3D0A-1F08-516B-5857F8AEDA36}"/>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6" name="AutoShape 831">
                <a:extLst>
                  <a:ext uri="{FF2B5EF4-FFF2-40B4-BE49-F238E27FC236}">
                    <a16:creationId xmlns:a16="http://schemas.microsoft.com/office/drawing/2014/main" id="{9541EEBB-EB0A-E0DA-DF5E-F86705137B72}"/>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7" name="AutoShape 832">
                <a:extLst>
                  <a:ext uri="{FF2B5EF4-FFF2-40B4-BE49-F238E27FC236}">
                    <a16:creationId xmlns:a16="http://schemas.microsoft.com/office/drawing/2014/main" id="{C59458EC-9E16-1B0B-3A3D-B56B7246E500}"/>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8" name="AutoShape 833">
                <a:extLst>
                  <a:ext uri="{FF2B5EF4-FFF2-40B4-BE49-F238E27FC236}">
                    <a16:creationId xmlns:a16="http://schemas.microsoft.com/office/drawing/2014/main" id="{1D2D23C5-E959-F1DF-3857-120B98AB9417}"/>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9" name="AutoShape 834">
                <a:extLst>
                  <a:ext uri="{FF2B5EF4-FFF2-40B4-BE49-F238E27FC236}">
                    <a16:creationId xmlns:a16="http://schemas.microsoft.com/office/drawing/2014/main" id="{178B2AE5-E640-4967-4F12-D5F9128ACFBD}"/>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0" name="AutoShape 835">
                <a:extLst>
                  <a:ext uri="{FF2B5EF4-FFF2-40B4-BE49-F238E27FC236}">
                    <a16:creationId xmlns:a16="http://schemas.microsoft.com/office/drawing/2014/main" id="{5EEF90C1-EE40-C469-535A-052533A01479}"/>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1" name="AutoShape 836">
                <a:extLst>
                  <a:ext uri="{FF2B5EF4-FFF2-40B4-BE49-F238E27FC236}">
                    <a16:creationId xmlns:a16="http://schemas.microsoft.com/office/drawing/2014/main" id="{BC7237B2-6837-B7C6-6CB7-D9C66BA15C7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2" name="AutoShape 837">
                <a:extLst>
                  <a:ext uri="{FF2B5EF4-FFF2-40B4-BE49-F238E27FC236}">
                    <a16:creationId xmlns:a16="http://schemas.microsoft.com/office/drawing/2014/main" id="{DF5EA288-4837-5EB5-2290-8799ACA936A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3" name="AutoShape 838">
                <a:extLst>
                  <a:ext uri="{FF2B5EF4-FFF2-40B4-BE49-F238E27FC236}">
                    <a16:creationId xmlns:a16="http://schemas.microsoft.com/office/drawing/2014/main" id="{C37DFAE3-3406-E7FD-2F40-89F2A7D95CF9}"/>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4" name="AutoShape 839">
                <a:extLst>
                  <a:ext uri="{FF2B5EF4-FFF2-40B4-BE49-F238E27FC236}">
                    <a16:creationId xmlns:a16="http://schemas.microsoft.com/office/drawing/2014/main" id="{C6340CB7-9C73-60FC-CDAC-F4491936B121}"/>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5" name="AutoShape 840">
                <a:extLst>
                  <a:ext uri="{FF2B5EF4-FFF2-40B4-BE49-F238E27FC236}">
                    <a16:creationId xmlns:a16="http://schemas.microsoft.com/office/drawing/2014/main" id="{80C6ABB1-C80D-D738-10B0-E524939AC623}"/>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6" name="AutoShape 841">
                <a:extLst>
                  <a:ext uri="{FF2B5EF4-FFF2-40B4-BE49-F238E27FC236}">
                    <a16:creationId xmlns:a16="http://schemas.microsoft.com/office/drawing/2014/main" id="{CEBB9E7C-64A5-F404-188A-91E46E446433}"/>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7" name="AutoShape 842">
                <a:extLst>
                  <a:ext uri="{FF2B5EF4-FFF2-40B4-BE49-F238E27FC236}">
                    <a16:creationId xmlns:a16="http://schemas.microsoft.com/office/drawing/2014/main" id="{1F679654-3AA8-CE9B-6EFB-89C98E6CD8B4}"/>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8" name="AutoShape 843">
                <a:extLst>
                  <a:ext uri="{FF2B5EF4-FFF2-40B4-BE49-F238E27FC236}">
                    <a16:creationId xmlns:a16="http://schemas.microsoft.com/office/drawing/2014/main" id="{228687B3-091F-F5FF-6FC9-0EDB09E4FE41}"/>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9" name="AutoShape 844">
                <a:extLst>
                  <a:ext uri="{FF2B5EF4-FFF2-40B4-BE49-F238E27FC236}">
                    <a16:creationId xmlns:a16="http://schemas.microsoft.com/office/drawing/2014/main" id="{7DCCF162-E5C3-B028-554C-5E81762C7A1A}"/>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60" name="AutoShape 845">
                <a:extLst>
                  <a:ext uri="{FF2B5EF4-FFF2-40B4-BE49-F238E27FC236}">
                    <a16:creationId xmlns:a16="http://schemas.microsoft.com/office/drawing/2014/main" id="{71F33B67-15D2-50B1-856C-51B2123DDBF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sp>
          <p:nvSpPr>
            <p:cNvPr id="223" name="二等辺三角形 7172">
              <a:extLst>
                <a:ext uri="{FF2B5EF4-FFF2-40B4-BE49-F238E27FC236}">
                  <a16:creationId xmlns:a16="http://schemas.microsoft.com/office/drawing/2014/main" id="{63F44636-F663-5477-B5B9-ED790FD98379}"/>
                </a:ext>
              </a:extLst>
            </p:cNvPr>
            <p:cNvSpPr>
              <a:spLocks noChangeArrowheads="1"/>
            </p:cNvSpPr>
            <p:nvPr/>
          </p:nvSpPr>
          <p:spPr bwMode="auto">
            <a:xfrm rot="5849050">
              <a:off x="881959" y="5373562"/>
              <a:ext cx="292976" cy="604291"/>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kumimoji="1" lang="en-SG" altLang="en-US" sz="1351" b="1" dirty="0">
                <a:latin typeface="Tahoma" panose="020B0604030504040204" pitchFamily="34" charset="0"/>
                <a:ea typeface="Tahoma" panose="020B0604030504040204" pitchFamily="34" charset="0"/>
                <a:cs typeface="Tahoma" panose="020B0604030504040204" pitchFamily="34" charset="0"/>
              </a:endParaRPr>
            </a:p>
          </p:txBody>
        </p:sp>
        <p:sp>
          <p:nvSpPr>
            <p:cNvPr id="224" name="TextBox 56">
              <a:extLst>
                <a:ext uri="{FF2B5EF4-FFF2-40B4-BE49-F238E27FC236}">
                  <a16:creationId xmlns:a16="http://schemas.microsoft.com/office/drawing/2014/main" id="{F99A817F-98AB-64BA-C85C-5E83A99995C6}"/>
                </a:ext>
              </a:extLst>
            </p:cNvPr>
            <p:cNvSpPr txBox="1"/>
            <p:nvPr/>
          </p:nvSpPr>
          <p:spPr>
            <a:xfrm>
              <a:off x="3015097" y="5534209"/>
              <a:ext cx="1596457" cy="237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latin typeface="Tahoma" panose="020B0604030504040204" pitchFamily="34" charset="0"/>
                  <a:ea typeface="Tahoma" panose="020B0604030504040204" pitchFamily="34" charset="0"/>
                  <a:cs typeface="Tahom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Data synchronization</a:t>
              </a:r>
            </a:p>
          </p:txBody>
        </p:sp>
        <p:cxnSp>
          <p:nvCxnSpPr>
            <p:cNvPr id="225" name="Straight Arrow Connector 57">
              <a:extLst>
                <a:ext uri="{FF2B5EF4-FFF2-40B4-BE49-F238E27FC236}">
                  <a16:creationId xmlns:a16="http://schemas.microsoft.com/office/drawing/2014/main" id="{27305B87-2E43-F615-506E-CEC5C3EE549A}"/>
                </a:ext>
              </a:extLst>
            </p:cNvPr>
            <p:cNvCxnSpPr>
              <a:cxnSpLocks/>
            </p:cNvCxnSpPr>
            <p:nvPr/>
          </p:nvCxnSpPr>
          <p:spPr>
            <a:xfrm>
              <a:off x="3015097" y="5978849"/>
              <a:ext cx="1507819"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60">
              <a:extLst>
                <a:ext uri="{FF2B5EF4-FFF2-40B4-BE49-F238E27FC236}">
                  <a16:creationId xmlns:a16="http://schemas.microsoft.com/office/drawing/2014/main" id="{2BEFECF5-CC30-9AAB-8703-2E3B84DB7D54}"/>
                </a:ext>
              </a:extLst>
            </p:cNvPr>
            <p:cNvCxnSpPr/>
            <p:nvPr/>
          </p:nvCxnSpPr>
          <p:spPr>
            <a:xfrm>
              <a:off x="1522739" y="5999797"/>
              <a:ext cx="791384"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sp>
          <p:nvSpPr>
            <p:cNvPr id="227" name="Rectangle 61">
              <a:extLst>
                <a:ext uri="{FF2B5EF4-FFF2-40B4-BE49-F238E27FC236}">
                  <a16:creationId xmlns:a16="http://schemas.microsoft.com/office/drawing/2014/main" id="{6D1903F6-ADC6-1F25-EFAE-C1AD72CB72A6}"/>
                </a:ext>
              </a:extLst>
            </p:cNvPr>
            <p:cNvSpPr/>
            <p:nvPr/>
          </p:nvSpPr>
          <p:spPr>
            <a:xfrm>
              <a:off x="182254" y="5140571"/>
              <a:ext cx="5402792" cy="1553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9" name="テキスト ボックス 268">
            <a:extLst>
              <a:ext uri="{FF2B5EF4-FFF2-40B4-BE49-F238E27FC236}">
                <a16:creationId xmlns:a16="http://schemas.microsoft.com/office/drawing/2014/main" id="{DEFB76AC-4EC6-2238-2E93-BED6C10682BB}"/>
              </a:ext>
            </a:extLst>
          </p:cNvPr>
          <p:cNvSpPr txBox="1"/>
          <p:nvPr/>
        </p:nvSpPr>
        <p:spPr>
          <a:xfrm>
            <a:off x="6470703" y="1447800"/>
            <a:ext cx="4286436" cy="523220"/>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Improved data accuracy between FOSS and SAP</a:t>
            </a:r>
            <a:endParaRPr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188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4. </a:t>
            </a:r>
            <a:r>
              <a:rPr kumimoji="1" lang="en-US" altLang="ja-JP" sz="2800" dirty="0">
                <a:latin typeface="Meiryo UI" panose="020B0604030504040204" pitchFamily="50" charset="-128"/>
                <a:ea typeface="Meiryo UI" panose="020B0604030504040204" pitchFamily="50" charset="-128"/>
              </a:rPr>
              <a:t>FY2024 Activity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3</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996346"/>
            <a:ext cx="4506362" cy="2093972"/>
          </a:xfrm>
          <a:prstGeom prst="roundRect">
            <a:avLst>
              <a:gd name="adj" fmla="val 1718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Improve signal communication between IoT and FOSS, Weight check</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remain system run on WinCE to Android (GA,PE,SCS,FA)</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Build E-Leave, E-OT and E-Work system</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Enhance Material Control by Smart Ware House Management System </a:t>
            </a:r>
          </a:p>
        </p:txBody>
      </p:sp>
      <p:sp>
        <p:nvSpPr>
          <p:cNvPr id="12" name="角丸四角形 134">
            <a:extLst>
              <a:ext uri="{FF2B5EF4-FFF2-40B4-BE49-F238E27FC236}">
                <a16:creationId xmlns:a16="http://schemas.microsoft.com/office/drawing/2014/main" id="{773A7CCD-ACB7-1EDB-EE39-1F3E5489E7E4}"/>
              </a:ext>
            </a:extLst>
          </p:cNvPr>
          <p:cNvSpPr/>
          <p:nvPr/>
        </p:nvSpPr>
        <p:spPr bwMode="auto">
          <a:xfrm>
            <a:off x="5943601" y="1030228"/>
            <a:ext cx="4953000" cy="3608741"/>
          </a:xfrm>
          <a:prstGeom prst="roundRect">
            <a:avLst>
              <a:gd name="adj" fmla="val 871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t" anchorCtr="0" forceAA="0" compatLnSpc="1">
            <a:prstTxWarp prst="textNoShape">
              <a:avLst/>
            </a:prstTxWarp>
            <a:noAutofit/>
          </a:bodyPr>
          <a:lstStyle/>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SAP HANA implementation: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Review &amp; adjust ~400 customize programs: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▼20% &lt;Jul-24&gt;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SAP development: Documentations</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(Technical Speciation, Unit test,..)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Study Fiori to reduce customize program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&lt;May-24&gt;</a:t>
            </a:r>
          </a:p>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Activities FY24 project: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 improvement (link SAP &amp; SCM Navi):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▼1pax &lt;Aug-24&gt;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Processing process on SAP:  ▼1pax &lt;Jun-24&gt;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Data link SAP-WMS:                ▼1pax &lt;Jul-24&gt;</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5943601"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SCM</a:t>
            </a:r>
            <a:r>
              <a:rPr kumimoji="1" lang="ja-JP" altLang="en-US" sz="2400" b="1" dirty="0">
                <a:solidFill>
                  <a:schemeClr val="lt1"/>
                </a:solidFill>
                <a:latin typeface="Meiryo UI" panose="020B0604030504040204" pitchFamily="50" charset="-128"/>
                <a:ea typeface="Meiryo UI" panose="020B0604030504040204" pitchFamily="50" charset="-128"/>
              </a:rPr>
              <a:t> </a:t>
            </a:r>
            <a:r>
              <a:rPr kumimoji="1" lang="en-US" altLang="ja-JP" sz="2400" b="1" dirty="0">
                <a:solidFill>
                  <a:schemeClr val="lt1"/>
                </a:solidFill>
                <a:latin typeface="Meiryo UI" panose="020B0604030504040204" pitchFamily="50" charset="-128"/>
                <a:ea typeface="Meiryo UI" panose="020B0604030504040204" pitchFamily="50" charset="-128"/>
              </a:rPr>
              <a:t>Solution</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315864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552703"/>
            <a:ext cx="4506362" cy="1536476"/>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to Windows11 : 152 pcs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 138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Improve wireless signal for both office and production: 30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Upgrade office servers : 2 hosts</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68287" y="5157504"/>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57725" y="5562600"/>
            <a:ext cx="4506362" cy="12192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Office PC Patches security is updated</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Information of assets are protected from cyber-attacks.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Specialized ISM training for Dept</a:t>
            </a:r>
          </a:p>
        </p:txBody>
      </p:sp>
      <p:sp>
        <p:nvSpPr>
          <p:cNvPr id="7" name="テキスト ボックス 6">
            <a:extLst>
              <a:ext uri="{FF2B5EF4-FFF2-40B4-BE49-F238E27FC236}">
                <a16:creationId xmlns:a16="http://schemas.microsoft.com/office/drawing/2014/main" id="{B981CE7E-FCB2-FE18-D40C-903C5CE61CC0}"/>
              </a:ext>
            </a:extLst>
          </p:cNvPr>
          <p:cNvSpPr txBox="1"/>
          <p:nvPr/>
        </p:nvSpPr>
        <p:spPr>
          <a:xfrm>
            <a:off x="6216774" y="5548789"/>
            <a:ext cx="4679826" cy="1015663"/>
          </a:xfrm>
          <a:prstGeom prst="rect">
            <a:avLst/>
          </a:prstGeom>
          <a:noFill/>
          <a:ln>
            <a:noFill/>
          </a:ln>
        </p:spPr>
        <p:txBody>
          <a:bodyPr wrap="square" rtlCol="0">
            <a:spAutoFit/>
          </a:bodyPr>
          <a:lstStyle/>
          <a:p>
            <a:r>
              <a:rPr lang="en-US" altLang="ja-JP" sz="2000" b="1" dirty="0">
                <a:latin typeface="Arial" panose="020B0604020202020204" pitchFamily="34" charset="0"/>
                <a:ea typeface="游ゴシック" panose="020B0400000000000000" pitchFamily="50" charset="-128"/>
              </a:rPr>
              <a:t>- Consensus building at the point of planning</a:t>
            </a:r>
          </a:p>
          <a:p>
            <a:r>
              <a:rPr lang="en-US" altLang="ja-JP" sz="2000" b="1" dirty="0">
                <a:latin typeface="Arial" panose="020B0604020202020204" pitchFamily="34" charset="0"/>
                <a:ea typeface="游ゴシック" panose="020B0400000000000000" pitchFamily="50" charset="-128"/>
              </a:rPr>
              <a:t>- Thorough management of progress</a:t>
            </a:r>
          </a:p>
        </p:txBody>
      </p:sp>
      <p:sp>
        <p:nvSpPr>
          <p:cNvPr id="9" name="AutoShape 4">
            <a:extLst>
              <a:ext uri="{FF2B5EF4-FFF2-40B4-BE49-F238E27FC236}">
                <a16:creationId xmlns:a16="http://schemas.microsoft.com/office/drawing/2014/main" id="{E625F166-DE22-50E2-E67B-5B907D57E94A}"/>
              </a:ext>
            </a:extLst>
          </p:cNvPr>
          <p:cNvSpPr>
            <a:spLocks noChangeArrowheads="1"/>
          </p:cNvSpPr>
          <p:nvPr/>
        </p:nvSpPr>
        <p:spPr bwMode="auto">
          <a:xfrm>
            <a:off x="6096000" y="5015007"/>
            <a:ext cx="3276600" cy="369332"/>
          </a:xfrm>
          <a:prstGeom prst="roundRect">
            <a:avLst>
              <a:gd name="adj" fmla="val 32739"/>
            </a:avLst>
          </a:prstGeom>
          <a:solidFill>
            <a:srgbClr val="0000FF"/>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What we should do</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2065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4</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2849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5</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973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p:cNvSpPr>
            <a:spLocks noChangeArrowheads="1"/>
          </p:cNvSpPr>
          <p:nvPr/>
        </p:nvSpPr>
        <p:spPr bwMode="auto">
          <a:xfrm>
            <a:off x="1589818" y="1507240"/>
            <a:ext cx="4353782" cy="4368436"/>
          </a:xfrm>
          <a:prstGeom prst="roundRect">
            <a:avLst>
              <a:gd name="adj" fmla="val 5551"/>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marL="171450" indent="-171450">
              <a:buFontTx/>
              <a:buChar char="-"/>
              <a:defRPr/>
            </a:pPr>
            <a:endParaRPr lang="en-US" altLang="ja-JP" sz="1100" dirty="0">
              <a:solidFill>
                <a:prstClr val="black"/>
              </a:solidFill>
              <a:latin typeface="Calibri"/>
              <a:ea typeface="ＭＳ Ｐゴシック" panose="020B0600070205080204" pitchFamily="34" charset="-128"/>
            </a:endParaRPr>
          </a:p>
          <a:p>
            <a:pPr>
              <a:defRPr/>
            </a:pPr>
            <a:endParaRPr lang="ja-JP" altLang="en-US" sz="1600" dirty="0">
              <a:solidFill>
                <a:prstClr val="black"/>
              </a:solidFill>
              <a:latin typeface="Calibri"/>
              <a:ea typeface="ＭＳ Ｐゴシック" panose="020B0600070205080204" pitchFamily="34" charset="-128"/>
            </a:endParaRPr>
          </a:p>
        </p:txBody>
      </p:sp>
      <p:sp>
        <p:nvSpPr>
          <p:cNvPr id="10" name="Text Box 4"/>
          <p:cNvSpPr txBox="1">
            <a:spLocks noChangeArrowheads="1"/>
          </p:cNvSpPr>
          <p:nvPr/>
        </p:nvSpPr>
        <p:spPr bwMode="auto">
          <a:xfrm>
            <a:off x="2613755" y="1315893"/>
            <a:ext cx="2305050" cy="400110"/>
          </a:xfrm>
          <a:prstGeom prst="rect">
            <a:avLst/>
          </a:prstGeom>
          <a:solidFill>
            <a:srgbClr val="FF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Before</a:t>
            </a:r>
          </a:p>
        </p:txBody>
      </p:sp>
      <p:sp>
        <p:nvSpPr>
          <p:cNvPr id="66" name="AutoShape 3"/>
          <p:cNvSpPr>
            <a:spLocks noChangeArrowheads="1"/>
          </p:cNvSpPr>
          <p:nvPr/>
        </p:nvSpPr>
        <p:spPr bwMode="auto">
          <a:xfrm>
            <a:off x="6038850" y="1507240"/>
            <a:ext cx="4576516" cy="4362086"/>
          </a:xfrm>
          <a:prstGeom prst="roundRect">
            <a:avLst>
              <a:gd name="adj" fmla="val 5551"/>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p:txBody>
      </p:sp>
      <p:sp>
        <p:nvSpPr>
          <p:cNvPr id="67" name="Text Box 5"/>
          <p:cNvSpPr txBox="1">
            <a:spLocks noChangeArrowheads="1"/>
          </p:cNvSpPr>
          <p:nvPr/>
        </p:nvSpPr>
        <p:spPr bwMode="auto">
          <a:xfrm>
            <a:off x="7143750" y="1315893"/>
            <a:ext cx="2305050" cy="400110"/>
          </a:xfrm>
          <a:prstGeom prst="rect">
            <a:avLst/>
          </a:prstGeom>
          <a:solidFill>
            <a:srgbClr val="0000FF"/>
          </a:solidFill>
          <a:ln>
            <a:noFill/>
          </a:ln>
          <a:effectLst>
            <a:outerShdw dist="107763" dir="18900000" algn="ctr" rotWithShape="0">
              <a:schemeClr val="bg2">
                <a:alpha val="50000"/>
              </a:schemeClr>
            </a:outerShdw>
          </a:effec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After </a:t>
            </a:r>
            <a:endPar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endParaRPr>
          </a:p>
        </p:txBody>
      </p:sp>
      <p:sp>
        <p:nvSpPr>
          <p:cNvPr id="25" name="Text Box 2">
            <a:extLst>
              <a:ext uri="{FF2B5EF4-FFF2-40B4-BE49-F238E27FC236}">
                <a16:creationId xmlns:a16="http://schemas.microsoft.com/office/drawing/2014/main" id="{24F448CC-D4E4-45EB-80CE-517B98014F5B}"/>
              </a:ext>
            </a:extLst>
          </p:cNvPr>
          <p:cNvSpPr txBox="1">
            <a:spLocks noChangeArrowheads="1"/>
          </p:cNvSpPr>
          <p:nvPr/>
        </p:nvSpPr>
        <p:spPr bwMode="auto">
          <a:xfrm>
            <a:off x="1520686" y="36563"/>
            <a:ext cx="9094680" cy="424529"/>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defPPr>
              <a:defRPr lang="en-US"/>
            </a:defPPr>
            <a:lvl1pPr>
              <a:lnSpc>
                <a:spcPct val="90000"/>
              </a:lnSpc>
              <a:defRPr sz="2000" b="1" cap="all">
                <a:solidFill>
                  <a:prstClr val="white">
                    <a:lumMod val="95000"/>
                  </a:prstClr>
                </a:solidFill>
                <a:latin typeface="Arial" panose="020B0604020202020204" pitchFamily="34" charset="0"/>
                <a:cs typeface="Arial" panose="020B0604020202020204" pitchFamily="34" charset="0"/>
              </a:defRPr>
            </a:lvl1pPr>
          </a:lstStyle>
          <a:p>
            <a:pPr lvl="0">
              <a:defRPr/>
            </a:pPr>
            <a:r>
              <a:rPr kumimoji="1" lang="en-US" altLang="en-US" cap="none" dirty="0">
                <a:solidFill>
                  <a:srgbClr val="FFFF00"/>
                </a:solidFill>
                <a:latin typeface="Tahoma" panose="020B0604030504040204" pitchFamily="34" charset="0"/>
                <a:ea typeface="Tahoma" panose="020B0604030504040204" pitchFamily="34" charset="0"/>
                <a:cs typeface="Tahoma" panose="020B0604030504040204" pitchFamily="34" charset="0"/>
              </a:rPr>
              <a:t>E chop </a:t>
            </a:r>
            <a:r>
              <a:rPr kumimoji="1" lang="en-US" altLang="en-US" cap="none" dirty="0">
                <a:solidFill>
                  <a:prstClr val="white"/>
                </a:solidFill>
                <a:latin typeface="Tahoma" panose="020B0604030504040204" pitchFamily="34" charset="0"/>
                <a:ea typeface="Tahoma" panose="020B0604030504040204" pitchFamily="34" charset="0"/>
                <a:cs typeface="Tahoma" panose="020B0604030504040204" pitchFamily="34" charset="0"/>
              </a:rPr>
              <a:t>for IQC inspection</a:t>
            </a:r>
            <a:endParaRPr lang="en-US" altLang="ja-JP" dirty="0"/>
          </a:p>
        </p:txBody>
      </p:sp>
      <p:sp>
        <p:nvSpPr>
          <p:cNvPr id="28" name="Rectangle 59">
            <a:extLst>
              <a:ext uri="{FF2B5EF4-FFF2-40B4-BE49-F238E27FC236}">
                <a16:creationId xmlns:a16="http://schemas.microsoft.com/office/drawing/2014/main" id="{BBF089B9-2930-43E5-83A7-194936EA6454}"/>
              </a:ext>
            </a:extLst>
          </p:cNvPr>
          <p:cNvSpPr>
            <a:spLocks noChangeArrowheads="1"/>
          </p:cNvSpPr>
          <p:nvPr/>
        </p:nvSpPr>
        <p:spPr bwMode="auto">
          <a:xfrm>
            <a:off x="9673058" y="123641"/>
            <a:ext cx="871330" cy="271154"/>
          </a:xfrm>
          <a:prstGeom prst="rect">
            <a:avLst/>
          </a:prstGeom>
          <a:solidFill>
            <a:srgbClr val="000099"/>
          </a:solidFill>
          <a:ln w="2857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defRPr/>
            </a:pPr>
            <a:endParaRPr lang="en-US" altLang="vi-VN" sz="1400" b="1" dirty="0">
              <a:solidFill>
                <a:srgbClr val="FFFFFF"/>
              </a:solidFill>
            </a:endParaRPr>
          </a:p>
        </p:txBody>
      </p:sp>
      <p:grpSp>
        <p:nvGrpSpPr>
          <p:cNvPr id="29" name="Group 28">
            <a:extLst>
              <a:ext uri="{FF2B5EF4-FFF2-40B4-BE49-F238E27FC236}">
                <a16:creationId xmlns:a16="http://schemas.microsoft.com/office/drawing/2014/main" id="{36DBE4A1-866C-49A8-9353-B76723AEE257}"/>
              </a:ext>
            </a:extLst>
          </p:cNvPr>
          <p:cNvGrpSpPr/>
          <p:nvPr/>
        </p:nvGrpSpPr>
        <p:grpSpPr>
          <a:xfrm>
            <a:off x="1559368" y="501725"/>
            <a:ext cx="9055998" cy="751685"/>
            <a:chOff x="35368" y="501724"/>
            <a:chExt cx="9055998" cy="751685"/>
          </a:xfrm>
        </p:grpSpPr>
        <p:sp>
          <p:nvSpPr>
            <p:cNvPr id="30" name="Rectangle 4">
              <a:extLst>
                <a:ext uri="{FF2B5EF4-FFF2-40B4-BE49-F238E27FC236}">
                  <a16:creationId xmlns:a16="http://schemas.microsoft.com/office/drawing/2014/main" id="{D1BE9111-122F-4DED-9684-AE6CC333FE61}"/>
                </a:ext>
              </a:extLst>
            </p:cNvPr>
            <p:cNvSpPr>
              <a:spLocks noChangeArrowheads="1"/>
            </p:cNvSpPr>
            <p:nvPr/>
          </p:nvSpPr>
          <p:spPr bwMode="auto">
            <a:xfrm>
              <a:off x="35368" y="501724"/>
              <a:ext cx="9055998" cy="390641"/>
            </a:xfrm>
            <a:prstGeom prst="rect">
              <a:avLst/>
            </a:prstGeom>
            <a:gradFill rotWithShape="1">
              <a:gsLst>
                <a:gs pos="0">
                  <a:srgbClr val="FFFF99"/>
                </a:gs>
                <a:gs pos="50000">
                  <a:schemeClr val="bg1"/>
                </a:gs>
                <a:gs pos="100000">
                  <a:srgbClr val="FFFF99"/>
                </a:gs>
              </a:gsLst>
              <a:lin ang="2700000" scaled="1"/>
            </a:gradFill>
            <a:ln w="25400">
              <a:solidFill>
                <a:schemeClr val="tx1"/>
              </a:solidFill>
              <a:miter lim="800000"/>
              <a:headEnd/>
              <a:tailEnd/>
            </a:ln>
            <a:effectLst/>
          </p:spPr>
          <p:txBody>
            <a:bodyPr wrap="none" anchor="ct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marL="29718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marL="34290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marL="38862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lvl="0">
                <a:spcBef>
                  <a:spcPct val="20000"/>
                </a:spcBef>
                <a:defRPr/>
              </a:pPr>
              <a:r>
                <a:rPr lang="en-US" altLang="ja-JP" sz="1400" dirty="0">
                  <a:solidFill>
                    <a:srgbClr val="0000FF"/>
                  </a:solidFill>
                  <a:latin typeface="Arial" panose="020B0604020202020204" pitchFamily="34" charset="0"/>
                  <a:cs typeface="Arial" panose="020B0604020202020204" pitchFamily="34" charset="0"/>
                </a:rPr>
                <a:t>Replace physical stamp by electronic stamp for IQC</a:t>
              </a:r>
            </a:p>
          </p:txBody>
        </p:sp>
        <p:sp>
          <p:nvSpPr>
            <p:cNvPr id="31" name="AutoShape 6">
              <a:extLst>
                <a:ext uri="{FF2B5EF4-FFF2-40B4-BE49-F238E27FC236}">
                  <a16:creationId xmlns:a16="http://schemas.microsoft.com/office/drawing/2014/main" id="{3DFFE878-8B48-4DD7-AEF4-59028ACD0CD7}"/>
                </a:ext>
              </a:extLst>
            </p:cNvPr>
            <p:cNvSpPr>
              <a:spLocks noChangeArrowheads="1"/>
            </p:cNvSpPr>
            <p:nvPr/>
          </p:nvSpPr>
          <p:spPr bwMode="auto">
            <a:xfrm>
              <a:off x="6204596" y="932872"/>
              <a:ext cx="2886770" cy="320537"/>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ct val="20000"/>
                </a:spcBef>
              </a:pPr>
              <a:r>
                <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sym typeface="Wingdings" pitchFamily="2" charset="2"/>
                </a:rPr>
                <a:t>Reduce : </a:t>
              </a:r>
              <a:r>
                <a:rPr kumimoji="1" lang="en-US"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rPr>
                <a:t>1Pax</a:t>
              </a:r>
              <a:endPar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2971AB2-5E9C-422A-8400-1B5B994378F1}"/>
              </a:ext>
            </a:extLst>
          </p:cNvPr>
          <p:cNvGrpSpPr/>
          <p:nvPr/>
        </p:nvGrpSpPr>
        <p:grpSpPr>
          <a:xfrm>
            <a:off x="1576634" y="931825"/>
            <a:ext cx="6119566" cy="321492"/>
            <a:chOff x="52634" y="931825"/>
            <a:chExt cx="6119566" cy="321492"/>
          </a:xfrm>
        </p:grpSpPr>
        <p:grpSp>
          <p:nvGrpSpPr>
            <p:cNvPr id="33" name="Group 32">
              <a:extLst>
                <a:ext uri="{FF2B5EF4-FFF2-40B4-BE49-F238E27FC236}">
                  <a16:creationId xmlns:a16="http://schemas.microsoft.com/office/drawing/2014/main" id="{C8133AD9-6215-4C85-9D5A-01B2F741D097}"/>
                </a:ext>
              </a:extLst>
            </p:cNvPr>
            <p:cNvGrpSpPr/>
            <p:nvPr/>
          </p:nvGrpSpPr>
          <p:grpSpPr>
            <a:xfrm>
              <a:off x="52634" y="931825"/>
              <a:ext cx="6119566" cy="321492"/>
              <a:chOff x="2107078" y="961572"/>
              <a:chExt cx="4676487" cy="274320"/>
            </a:xfrm>
          </p:grpSpPr>
          <p:sp>
            <p:nvSpPr>
              <p:cNvPr id="35" name="AutoShape 6">
                <a:extLst>
                  <a:ext uri="{FF2B5EF4-FFF2-40B4-BE49-F238E27FC236}">
                    <a16:creationId xmlns:a16="http://schemas.microsoft.com/office/drawing/2014/main" id="{FDD94327-B22E-4436-AD16-9525F6A1432C}"/>
                  </a:ext>
                </a:extLst>
              </p:cNvPr>
              <p:cNvSpPr>
                <a:spLocks noChangeArrowheads="1"/>
              </p:cNvSpPr>
              <p:nvPr/>
            </p:nvSpPr>
            <p:spPr bwMode="auto">
              <a:xfrm>
                <a:off x="2107078" y="962132"/>
                <a:ext cx="1856644" cy="27376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dirty="0">
                    <a:solidFill>
                      <a:prstClr val="black"/>
                    </a:solidFill>
                    <a:effectLst>
                      <a:outerShdw blurRad="38100" dist="38100" dir="2700000" algn="tl">
                        <a:srgbClr val="FFFFFF"/>
                      </a:outerShdw>
                    </a:effectLst>
                    <a:sym typeface="Wingdings" pitchFamily="2" charset="2"/>
                  </a:rPr>
                  <a:t>Developer: Nguyen Nhu Minh</a:t>
                </a:r>
              </a:p>
            </p:txBody>
          </p:sp>
          <p:sp>
            <p:nvSpPr>
              <p:cNvPr id="36" name="AutoShape 6">
                <a:extLst>
                  <a:ext uri="{FF2B5EF4-FFF2-40B4-BE49-F238E27FC236}">
                    <a16:creationId xmlns:a16="http://schemas.microsoft.com/office/drawing/2014/main" id="{3D52AFA4-2DFB-4335-9C07-F900E9BF45F1}"/>
                  </a:ext>
                </a:extLst>
              </p:cNvPr>
              <p:cNvSpPr>
                <a:spLocks noChangeArrowheads="1"/>
              </p:cNvSpPr>
              <p:nvPr/>
            </p:nvSpPr>
            <p:spPr bwMode="auto">
              <a:xfrm>
                <a:off x="5745851" y="961572"/>
                <a:ext cx="1037714" cy="27432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a:solidFill>
                      <a:prstClr val="black"/>
                    </a:solidFill>
                    <a:effectLst>
                      <a:outerShdw blurRad="38100" dist="38100" dir="2700000" algn="tl">
                        <a:srgbClr val="FFFFFF"/>
                      </a:outerShdw>
                    </a:effectLst>
                    <a:sym typeface="Wingdings" pitchFamily="2" charset="2"/>
                  </a:rPr>
                  <a:t>Expense: 0 </a:t>
                </a:r>
                <a:endParaRPr kumimoji="1" lang="en-US" altLang="ja-JP" dirty="0">
                  <a:solidFill>
                    <a:prstClr val="black"/>
                  </a:solidFill>
                  <a:effectLst>
                    <a:outerShdw blurRad="38100" dist="38100" dir="2700000" algn="tl">
                      <a:srgbClr val="FFFFFF"/>
                    </a:outerShdw>
                  </a:effectLst>
                  <a:sym typeface="Wingdings" pitchFamily="2" charset="2"/>
                </a:endParaRPr>
              </a:p>
            </p:txBody>
          </p:sp>
        </p:grpSp>
        <p:sp>
          <p:nvSpPr>
            <p:cNvPr id="34" name="AutoShape 6">
              <a:extLst>
                <a:ext uri="{FF2B5EF4-FFF2-40B4-BE49-F238E27FC236}">
                  <a16:creationId xmlns:a16="http://schemas.microsoft.com/office/drawing/2014/main" id="{C232D8DC-F5DD-47AD-9480-76E3E69B39E5}"/>
                </a:ext>
              </a:extLst>
            </p:cNvPr>
            <p:cNvSpPr>
              <a:spLocks noChangeArrowheads="1"/>
            </p:cNvSpPr>
            <p:nvPr/>
          </p:nvSpPr>
          <p:spPr bwMode="auto">
            <a:xfrm>
              <a:off x="2514601" y="931825"/>
              <a:ext cx="2267269" cy="321492"/>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r>
                <a:rPr kumimoji="1" lang="en-US" altLang="ja-JP" dirty="0">
                  <a:solidFill>
                    <a:prstClr val="black"/>
                  </a:solidFill>
                  <a:effectLst>
                    <a:outerShdw blurRad="38100" dist="38100" dir="2700000" algn="tl">
                      <a:srgbClr val="FFFFFF"/>
                    </a:outerShdw>
                  </a:effectLst>
                  <a:latin typeface="Calibri"/>
                  <a:ea typeface="ＭＳ Ｐゴシック" panose="020B0600070205080204" pitchFamily="34" charset="-128"/>
                  <a:sym typeface="Wingdings" pitchFamily="2" charset="2"/>
                </a:rPr>
                <a:t>Apply: Aug 2024</a:t>
              </a:r>
            </a:p>
          </p:txBody>
        </p:sp>
      </p:grpSp>
      <p:sp>
        <p:nvSpPr>
          <p:cNvPr id="37" name="AutoShape 6">
            <a:extLst>
              <a:ext uri="{FF2B5EF4-FFF2-40B4-BE49-F238E27FC236}">
                <a16:creationId xmlns:a16="http://schemas.microsoft.com/office/drawing/2014/main" id="{64C40A28-EFA3-4E2A-B217-FE90147297E0}"/>
              </a:ext>
            </a:extLst>
          </p:cNvPr>
          <p:cNvSpPr>
            <a:spLocks noChangeArrowheads="1"/>
          </p:cNvSpPr>
          <p:nvPr/>
        </p:nvSpPr>
        <p:spPr bwMode="auto">
          <a:xfrm>
            <a:off x="6066952" y="5948340"/>
            <a:ext cx="4552950" cy="809625"/>
          </a:xfrm>
          <a:prstGeom prst="roundRect">
            <a:avLst>
              <a:gd name="adj" fmla="val 16667"/>
            </a:avLst>
          </a:prstGeom>
          <a:solidFill>
            <a:srgbClr val="FFFF99"/>
          </a:solidFill>
          <a:ln w="28575">
            <a:solidFill>
              <a:srgbClr val="0000FF"/>
            </a:solidFill>
            <a:round/>
            <a:headEnd/>
            <a:tailEnd/>
          </a:ln>
        </p:spPr>
        <p:txBody>
          <a:bodyPr anchor="ctr"/>
          <a:lstStyle>
            <a:lvl1pPr marL="285750" indent="-285750" eaLnBrk="0" hangingPunct="0">
              <a:defRPr b="1">
                <a:solidFill>
                  <a:schemeClr val="tx1"/>
                </a:solidFill>
                <a:latin typeface="Arial" charset="0"/>
                <a:cs typeface="Arial" charset="0"/>
              </a:defRPr>
            </a:lvl1pPr>
            <a:lvl2pPr eaLnBrk="0" hangingPunct="0">
              <a:defRPr b="1">
                <a:solidFill>
                  <a:schemeClr val="tx1"/>
                </a:solidFill>
                <a:latin typeface="Arial" charset="0"/>
                <a:cs typeface="Arial" charset="0"/>
              </a:defRPr>
            </a:lvl2pPr>
            <a:lvl3pPr eaLnBrk="0" hangingPunct="0">
              <a:defRPr b="1">
                <a:solidFill>
                  <a:schemeClr val="tx1"/>
                </a:solidFill>
                <a:latin typeface="Arial" charset="0"/>
                <a:cs typeface="Arial" charset="0"/>
              </a:defRPr>
            </a:lvl3pPr>
            <a:lvl4pPr eaLnBrk="0" hangingPunct="0">
              <a:defRPr b="1">
                <a:solidFill>
                  <a:schemeClr val="tx1"/>
                </a:solidFill>
                <a:latin typeface="Arial" charset="0"/>
                <a:cs typeface="Arial" charset="0"/>
              </a:defRPr>
            </a:lvl4pPr>
            <a:lvl5pPr eaLnBrk="0" hangingPunct="0">
              <a:defRPr b="1">
                <a:solidFill>
                  <a:schemeClr val="tx1"/>
                </a:solidFill>
                <a:latin typeface="Arial" charset="0"/>
                <a:cs typeface="Arial" charset="0"/>
              </a:defRPr>
            </a:lvl5pPr>
            <a:lvl6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Make function inspection IQC on web and mobile replace chop stamps.</a:t>
            </a:r>
          </a:p>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Merit: </a:t>
            </a:r>
            <a:r>
              <a:rPr lang="en-US" sz="1000" spc="-1" dirty="0">
                <a:solidFill>
                  <a:srgbClr val="000000"/>
                </a:solidFill>
                <a:uFill>
                  <a:solidFill>
                    <a:srgbClr val="FFFFFF"/>
                  </a:solidFill>
                </a:uFill>
                <a:latin typeface="Arial" panose="020B0604020202020204" pitchFamily="34" charset="0"/>
                <a:ea typeface="Tahoma"/>
                <a:cs typeface="Arial" panose="020B0604020202020204" pitchFamily="34" charset="0"/>
              </a:rPr>
              <a:t>Reduce 1 Pax</a:t>
            </a:r>
            <a:r>
              <a:rPr lang="en-US" sz="1000" b="0" spc="-1" dirty="0">
                <a:solidFill>
                  <a:srgbClr val="000000"/>
                </a:solidFill>
                <a:uFill>
                  <a:solidFill>
                    <a:srgbClr val="FFFFFF"/>
                  </a:solidFill>
                </a:uFill>
                <a:latin typeface="Arial" panose="020B0604020202020204" pitchFamily="34" charset="0"/>
                <a:ea typeface="Tahoma"/>
                <a:cs typeface="Arial" panose="020B0604020202020204" pitchFamily="34" charset="0"/>
              </a:rPr>
              <a:t>.</a:t>
            </a:r>
            <a:endParaRPr lang="en-US" sz="1000" dirty="0">
              <a:solidFill>
                <a:srgbClr val="000000"/>
              </a:solidFill>
              <a:latin typeface="Arial" panose="020B0604020202020204" pitchFamily="34" charset="0"/>
              <a:cs typeface="Arial" panose="020B0604020202020204" pitchFamily="34" charset="0"/>
            </a:endParaRPr>
          </a:p>
        </p:txBody>
      </p:sp>
      <p:sp>
        <p:nvSpPr>
          <p:cNvPr id="38" name="AutoShape 6">
            <a:extLst>
              <a:ext uri="{FF2B5EF4-FFF2-40B4-BE49-F238E27FC236}">
                <a16:creationId xmlns:a16="http://schemas.microsoft.com/office/drawing/2014/main" id="{CF0156AE-873F-4EBD-899D-FFC3784FE86D}"/>
              </a:ext>
            </a:extLst>
          </p:cNvPr>
          <p:cNvSpPr>
            <a:spLocks noChangeArrowheads="1"/>
          </p:cNvSpPr>
          <p:nvPr/>
        </p:nvSpPr>
        <p:spPr bwMode="auto">
          <a:xfrm>
            <a:off x="1600202" y="5954552"/>
            <a:ext cx="4343399" cy="827249"/>
          </a:xfrm>
          <a:prstGeom prst="roundRect">
            <a:avLst>
              <a:gd name="adj" fmla="val 16667"/>
            </a:avLst>
          </a:prstGeom>
          <a:solidFill>
            <a:srgbClr val="FFFF99"/>
          </a:solidFill>
          <a:ln w="28575">
            <a:solidFill>
              <a:srgbClr val="FF0000"/>
            </a:solidFill>
            <a:round/>
            <a:headEnd/>
            <a:tailEnd/>
          </a:ln>
        </p:spPr>
        <p:txBody>
          <a:bodyPr anchor="ctr"/>
          <a:lstStyle/>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chop stamp  when pick up the sample box.</a:t>
            </a:r>
          </a:p>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find location and chop stamp all lot after inspection.</a:t>
            </a:r>
          </a:p>
        </p:txBody>
      </p:sp>
      <p:sp>
        <p:nvSpPr>
          <p:cNvPr id="49" name="Rectangle 48">
            <a:extLst>
              <a:ext uri="{FF2B5EF4-FFF2-40B4-BE49-F238E27FC236}">
                <a16:creationId xmlns:a16="http://schemas.microsoft.com/office/drawing/2014/main" id="{A2ED997E-BB92-4BEA-B32A-C5E3043CBAD3}"/>
              </a:ext>
            </a:extLst>
          </p:cNvPr>
          <p:cNvSpPr/>
          <p:nvPr/>
        </p:nvSpPr>
        <p:spPr>
          <a:xfrm>
            <a:off x="1632680" y="1794878"/>
            <a:ext cx="4234720" cy="948322"/>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4CEF31C-48B4-4757-885C-9EFC488385C9}"/>
              </a:ext>
            </a:extLst>
          </p:cNvPr>
          <p:cNvSpPr/>
          <p:nvPr/>
        </p:nvSpPr>
        <p:spPr>
          <a:xfrm>
            <a:off x="1682444" y="1801683"/>
            <a:ext cx="1670357" cy="337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a:solidFill>
                  <a:srgbClr val="0000FF"/>
                </a:solidFill>
                <a:latin typeface="Calibri" panose="020F0502020204030204"/>
              </a:rPr>
              <a:t>PROCEDURE</a:t>
            </a:r>
          </a:p>
        </p:txBody>
      </p:sp>
      <p:sp>
        <p:nvSpPr>
          <p:cNvPr id="65" name="Rectangle 64">
            <a:extLst>
              <a:ext uri="{FF2B5EF4-FFF2-40B4-BE49-F238E27FC236}">
                <a16:creationId xmlns:a16="http://schemas.microsoft.com/office/drawing/2014/main" id="{7658C9DD-DAF2-47B1-8AB3-5AA8F675A81E}"/>
              </a:ext>
            </a:extLst>
          </p:cNvPr>
          <p:cNvSpPr/>
          <p:nvPr/>
        </p:nvSpPr>
        <p:spPr>
          <a:xfrm>
            <a:off x="1783237" y="2163013"/>
            <a:ext cx="1020841" cy="2709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Good receipt</a:t>
            </a:r>
          </a:p>
        </p:txBody>
      </p:sp>
      <p:sp>
        <p:nvSpPr>
          <p:cNvPr id="68" name="Rectangle 67">
            <a:extLst>
              <a:ext uri="{FF2B5EF4-FFF2-40B4-BE49-F238E27FC236}">
                <a16:creationId xmlns:a16="http://schemas.microsoft.com/office/drawing/2014/main" id="{2D8085A1-998D-48FA-B779-AFADAFD479ED}"/>
              </a:ext>
            </a:extLst>
          </p:cNvPr>
          <p:cNvSpPr/>
          <p:nvPr/>
        </p:nvSpPr>
        <p:spPr>
          <a:xfrm>
            <a:off x="3368123" y="2153108"/>
            <a:ext cx="1020840" cy="2907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black"/>
                </a:solidFill>
                <a:latin typeface="Calibri" panose="020F0502020204030204"/>
              </a:rPr>
              <a:t>IQC check</a:t>
            </a:r>
          </a:p>
        </p:txBody>
      </p:sp>
      <p:sp>
        <p:nvSpPr>
          <p:cNvPr id="70" name="Rectangle 69">
            <a:extLst>
              <a:ext uri="{FF2B5EF4-FFF2-40B4-BE49-F238E27FC236}">
                <a16:creationId xmlns:a16="http://schemas.microsoft.com/office/drawing/2014/main" id="{B821EEFC-7DFB-49EB-94AE-51F84DB847E9}"/>
              </a:ext>
            </a:extLst>
          </p:cNvPr>
          <p:cNvSpPr/>
          <p:nvPr/>
        </p:nvSpPr>
        <p:spPr>
          <a:xfrm>
            <a:off x="4876800" y="2153107"/>
            <a:ext cx="927780" cy="29076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Storing</a:t>
            </a:r>
          </a:p>
        </p:txBody>
      </p:sp>
      <p:sp>
        <p:nvSpPr>
          <p:cNvPr id="71" name="Rectangle 70">
            <a:extLst>
              <a:ext uri="{FF2B5EF4-FFF2-40B4-BE49-F238E27FC236}">
                <a16:creationId xmlns:a16="http://schemas.microsoft.com/office/drawing/2014/main" id="{28023611-A148-443C-95F3-BCEC76CA1B38}"/>
              </a:ext>
            </a:extLst>
          </p:cNvPr>
          <p:cNvSpPr/>
          <p:nvPr/>
        </p:nvSpPr>
        <p:spPr>
          <a:xfrm>
            <a:off x="4431826" y="2003641"/>
            <a:ext cx="465009" cy="35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rgbClr val="0000FF"/>
                </a:solidFill>
                <a:latin typeface="Arial" panose="020B0604020202020204" pitchFamily="34" charset="0"/>
                <a:cs typeface="Arial" panose="020B0604020202020204" pitchFamily="34" charset="0"/>
              </a:rPr>
              <a:t>OK</a:t>
            </a:r>
          </a:p>
        </p:txBody>
      </p:sp>
      <p:sp>
        <p:nvSpPr>
          <p:cNvPr id="73" name="Rectangle 72">
            <a:extLst>
              <a:ext uri="{FF2B5EF4-FFF2-40B4-BE49-F238E27FC236}">
                <a16:creationId xmlns:a16="http://schemas.microsoft.com/office/drawing/2014/main" id="{947E42C6-51D0-4448-8D43-9F3933BC16AE}"/>
              </a:ext>
            </a:extLst>
          </p:cNvPr>
          <p:cNvSpPr/>
          <p:nvPr/>
        </p:nvSpPr>
        <p:spPr>
          <a:xfrm>
            <a:off x="2800369" y="2081196"/>
            <a:ext cx="637857" cy="391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Inspection</a:t>
            </a:r>
          </a:p>
        </p:txBody>
      </p:sp>
      <p:cxnSp>
        <p:nvCxnSpPr>
          <p:cNvPr id="82" name="Straight Arrow Connector 81">
            <a:extLst>
              <a:ext uri="{FF2B5EF4-FFF2-40B4-BE49-F238E27FC236}">
                <a16:creationId xmlns:a16="http://schemas.microsoft.com/office/drawing/2014/main" id="{337C4D80-8367-4DDF-96FA-2C02357702F1}"/>
              </a:ext>
            </a:extLst>
          </p:cNvPr>
          <p:cNvCxnSpPr>
            <a:cxnSpLocks/>
          </p:cNvCxnSpPr>
          <p:nvPr/>
        </p:nvCxnSpPr>
        <p:spPr>
          <a:xfrm>
            <a:off x="28194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44E350-A109-428C-BCDB-0A65D15D2C1A}"/>
              </a:ext>
            </a:extLst>
          </p:cNvPr>
          <p:cNvCxnSpPr>
            <a:cxnSpLocks/>
          </p:cNvCxnSpPr>
          <p:nvPr/>
        </p:nvCxnSpPr>
        <p:spPr>
          <a:xfrm>
            <a:off x="4391892" y="2298490"/>
            <a:ext cx="484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C32402-7E8E-4C41-A16C-9AF1D1B9CDAC}"/>
              </a:ext>
            </a:extLst>
          </p:cNvPr>
          <p:cNvCxnSpPr>
            <a:cxnSpLocks/>
          </p:cNvCxnSpPr>
          <p:nvPr/>
        </p:nvCxnSpPr>
        <p:spPr>
          <a:xfrm>
            <a:off x="2209800" y="2442166"/>
            <a:ext cx="0" cy="22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2306FB-6076-4301-9C94-1A41740FC374}"/>
              </a:ext>
            </a:extLst>
          </p:cNvPr>
          <p:cNvCxnSpPr/>
          <p:nvPr/>
        </p:nvCxnSpPr>
        <p:spPr>
          <a:xfrm>
            <a:off x="2209800" y="2667000"/>
            <a:ext cx="3130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FAADA0-EDF2-4B49-8660-EAFE46D1D98B}"/>
              </a:ext>
            </a:extLst>
          </p:cNvPr>
          <p:cNvCxnSpPr/>
          <p:nvPr/>
        </p:nvCxnSpPr>
        <p:spPr>
          <a:xfrm flipV="1">
            <a:off x="5340690" y="2472736"/>
            <a:ext cx="0" cy="1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10401DD-BCA3-4E27-8A05-DC1FC8D749EA}"/>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3375988" y="2753019"/>
            <a:ext cx="1164111" cy="615548"/>
          </a:xfrm>
          <a:prstGeom prst="rect">
            <a:avLst/>
          </a:prstGeom>
        </p:spPr>
      </p:pic>
      <p:grpSp>
        <p:nvGrpSpPr>
          <p:cNvPr id="96" name="Group 297">
            <a:extLst>
              <a:ext uri="{FF2B5EF4-FFF2-40B4-BE49-F238E27FC236}">
                <a16:creationId xmlns:a16="http://schemas.microsoft.com/office/drawing/2014/main" id="{4796E40F-EE08-4131-BE96-61D13961BCF0}"/>
              </a:ext>
            </a:extLst>
          </p:cNvPr>
          <p:cNvGrpSpPr>
            <a:grpSpLocks/>
          </p:cNvGrpSpPr>
          <p:nvPr/>
        </p:nvGrpSpPr>
        <p:grpSpPr bwMode="auto">
          <a:xfrm rot="10963259">
            <a:off x="1740288" y="4270477"/>
            <a:ext cx="368218" cy="438150"/>
            <a:chOff x="4239272" y="4596799"/>
            <a:chExt cx="1499664" cy="1866627"/>
          </a:xfrm>
        </p:grpSpPr>
        <p:grpSp>
          <p:nvGrpSpPr>
            <p:cNvPr id="97" name="Group 96">
              <a:extLst>
                <a:ext uri="{FF2B5EF4-FFF2-40B4-BE49-F238E27FC236}">
                  <a16:creationId xmlns:a16="http://schemas.microsoft.com/office/drawing/2014/main" id="{BFCDD95D-D41A-4641-8A64-6994915A4220}"/>
                </a:ext>
              </a:extLst>
            </p:cNvPr>
            <p:cNvGrpSpPr>
              <a:grpSpLocks/>
            </p:cNvGrpSpPr>
            <p:nvPr/>
          </p:nvGrpSpPr>
          <p:grpSpPr bwMode="auto">
            <a:xfrm rot="-5400000">
              <a:off x="4055790" y="4780281"/>
              <a:ext cx="1866627" cy="1499664"/>
              <a:chOff x="1907236" y="2765397"/>
              <a:chExt cx="1511457" cy="1339701"/>
            </a:xfrm>
          </p:grpSpPr>
          <p:sp>
            <p:nvSpPr>
              <p:cNvPr id="100" name="Flowchart: Stored Data 99">
                <a:extLst>
                  <a:ext uri="{FF2B5EF4-FFF2-40B4-BE49-F238E27FC236}">
                    <a16:creationId xmlns:a16="http://schemas.microsoft.com/office/drawing/2014/main" id="{0172D970-FE7F-4B46-AF11-AE6A8095F1AD}"/>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1" name="Flowchart: Stored Data 100">
                <a:extLst>
                  <a:ext uri="{FF2B5EF4-FFF2-40B4-BE49-F238E27FC236}">
                    <a16:creationId xmlns:a16="http://schemas.microsoft.com/office/drawing/2014/main" id="{0C229625-D475-4ED2-811E-D1CB3CBCDBF3}"/>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102" name="Flowchart: Stored Data 101">
                <a:extLst>
                  <a:ext uri="{FF2B5EF4-FFF2-40B4-BE49-F238E27FC236}">
                    <a16:creationId xmlns:a16="http://schemas.microsoft.com/office/drawing/2014/main" id="{D1A42B9F-0EF7-4287-B826-8BBA1BC74C9B}"/>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3" name="Flowchart: Stored Data 102">
                <a:extLst>
                  <a:ext uri="{FF2B5EF4-FFF2-40B4-BE49-F238E27FC236}">
                    <a16:creationId xmlns:a16="http://schemas.microsoft.com/office/drawing/2014/main" id="{C58EA3DE-708A-4344-A56F-813DEA0558DD}"/>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4" name="Oval 103">
                <a:extLst>
                  <a:ext uri="{FF2B5EF4-FFF2-40B4-BE49-F238E27FC236}">
                    <a16:creationId xmlns:a16="http://schemas.microsoft.com/office/drawing/2014/main" id="{811C2992-0000-497A-A20E-1F6DB8D30FF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5" name="Oval 104">
                <a:extLst>
                  <a:ext uri="{FF2B5EF4-FFF2-40B4-BE49-F238E27FC236}">
                    <a16:creationId xmlns:a16="http://schemas.microsoft.com/office/drawing/2014/main" id="{A83E39A0-45AA-4147-951F-0658E95C640D}"/>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106" name="Picture 2">
                <a:extLst>
                  <a:ext uri="{FF2B5EF4-FFF2-40B4-BE49-F238E27FC236}">
                    <a16:creationId xmlns:a16="http://schemas.microsoft.com/office/drawing/2014/main" id="{970E53D6-4A98-4FA6-BA7A-BA4D71566A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
                <a:extLst>
                  <a:ext uri="{FF2B5EF4-FFF2-40B4-BE49-F238E27FC236}">
                    <a16:creationId xmlns:a16="http://schemas.microsoft.com/office/drawing/2014/main" id="{A251FB57-222F-4142-840D-FF05D4C5C2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Oval 97">
              <a:extLst>
                <a:ext uri="{FF2B5EF4-FFF2-40B4-BE49-F238E27FC236}">
                  <a16:creationId xmlns:a16="http://schemas.microsoft.com/office/drawing/2014/main" id="{8372393D-022D-4F42-A3B7-1E23FC2E46F1}"/>
                </a:ext>
              </a:extLst>
            </p:cNvPr>
            <p:cNvSpPr/>
            <p:nvPr/>
          </p:nvSpPr>
          <p:spPr>
            <a:xfrm rot="4915944">
              <a:off x="5186580" y="5506179"/>
              <a:ext cx="348944" cy="356619"/>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99" name="Moon 98">
              <a:extLst>
                <a:ext uri="{FF2B5EF4-FFF2-40B4-BE49-F238E27FC236}">
                  <a16:creationId xmlns:a16="http://schemas.microsoft.com/office/drawing/2014/main" id="{BB6D75A9-8C4B-4AD7-B613-E2A6CDEF9261}"/>
                </a:ext>
              </a:extLst>
            </p:cNvPr>
            <p:cNvSpPr/>
            <p:nvPr/>
          </p:nvSpPr>
          <p:spPr>
            <a:xfrm rot="21144486">
              <a:off x="4975471" y="5464087"/>
              <a:ext cx="187693"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 name="Group 22">
            <a:extLst>
              <a:ext uri="{FF2B5EF4-FFF2-40B4-BE49-F238E27FC236}">
                <a16:creationId xmlns:a16="http://schemas.microsoft.com/office/drawing/2014/main" id="{CD8392A8-90D2-4336-982E-42C814964A91}"/>
              </a:ext>
            </a:extLst>
          </p:cNvPr>
          <p:cNvGrpSpPr/>
          <p:nvPr/>
        </p:nvGrpSpPr>
        <p:grpSpPr>
          <a:xfrm>
            <a:off x="3386644" y="3118213"/>
            <a:ext cx="297590" cy="265161"/>
            <a:chOff x="273234" y="4179592"/>
            <a:chExt cx="395348" cy="302206"/>
          </a:xfrm>
        </p:grpSpPr>
        <p:sp>
          <p:nvSpPr>
            <p:cNvPr id="108" name="Cube 107">
              <a:extLst>
                <a:ext uri="{FF2B5EF4-FFF2-40B4-BE49-F238E27FC236}">
                  <a16:creationId xmlns:a16="http://schemas.microsoft.com/office/drawing/2014/main" id="{E934394E-C62A-442D-A04A-5E4861447AE5}"/>
                </a:ext>
              </a:extLst>
            </p:cNvPr>
            <p:cNvSpPr/>
            <p:nvPr/>
          </p:nvSpPr>
          <p:spPr>
            <a:xfrm>
              <a:off x="273234" y="4179592"/>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09" name="Picture 108">
              <a:extLst>
                <a:ext uri="{FF2B5EF4-FFF2-40B4-BE49-F238E27FC236}">
                  <a16:creationId xmlns:a16="http://schemas.microsoft.com/office/drawing/2014/main" id="{2835615F-BE00-4079-A9CD-9B63EE70F0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996" y="4212682"/>
              <a:ext cx="253319" cy="232289"/>
            </a:xfrm>
            <a:prstGeom prst="rect">
              <a:avLst/>
            </a:prstGeom>
            <a:ln w="28575">
              <a:noFill/>
            </a:ln>
          </p:spPr>
        </p:pic>
      </p:grpSp>
      <p:cxnSp>
        <p:nvCxnSpPr>
          <p:cNvPr id="127" name="Straight Arrow Connector 126">
            <a:extLst>
              <a:ext uri="{FF2B5EF4-FFF2-40B4-BE49-F238E27FC236}">
                <a16:creationId xmlns:a16="http://schemas.microsoft.com/office/drawing/2014/main" id="{61404EEB-D025-4E83-B2BA-75CDDF5B5965}"/>
              </a:ext>
            </a:extLst>
          </p:cNvPr>
          <p:cNvCxnSpPr>
            <a:cxnSpLocks/>
          </p:cNvCxnSpPr>
          <p:nvPr/>
        </p:nvCxnSpPr>
        <p:spPr>
          <a:xfrm flipH="1" flipV="1">
            <a:off x="2539558" y="3325237"/>
            <a:ext cx="763450" cy="4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866C6996-2BA2-42C1-A5BE-C99790F4ED2F}"/>
              </a:ext>
            </a:extLst>
          </p:cNvPr>
          <p:cNvSpPr/>
          <p:nvPr/>
        </p:nvSpPr>
        <p:spPr>
          <a:xfrm>
            <a:off x="2543665" y="335169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IQC pick up sample</a:t>
            </a:r>
          </a:p>
        </p:txBody>
      </p:sp>
      <p:grpSp>
        <p:nvGrpSpPr>
          <p:cNvPr id="129" name="Group 128">
            <a:extLst>
              <a:ext uri="{FF2B5EF4-FFF2-40B4-BE49-F238E27FC236}">
                <a16:creationId xmlns:a16="http://schemas.microsoft.com/office/drawing/2014/main" id="{B5B94909-814F-4A52-8A76-A1D7DED55299}"/>
              </a:ext>
            </a:extLst>
          </p:cNvPr>
          <p:cNvGrpSpPr/>
          <p:nvPr/>
        </p:nvGrpSpPr>
        <p:grpSpPr>
          <a:xfrm>
            <a:off x="3072546" y="3097318"/>
            <a:ext cx="2798887" cy="2436440"/>
            <a:chOff x="5916171" y="492068"/>
            <a:chExt cx="3151629" cy="2327723"/>
          </a:xfrm>
        </p:grpSpPr>
        <p:grpSp>
          <p:nvGrpSpPr>
            <p:cNvPr id="130" name="Group 129">
              <a:extLst>
                <a:ext uri="{FF2B5EF4-FFF2-40B4-BE49-F238E27FC236}">
                  <a16:creationId xmlns:a16="http://schemas.microsoft.com/office/drawing/2014/main" id="{19CA7DCD-F594-4D04-842C-3FE4AD5366ED}"/>
                </a:ext>
              </a:extLst>
            </p:cNvPr>
            <p:cNvGrpSpPr/>
            <p:nvPr/>
          </p:nvGrpSpPr>
          <p:grpSpPr>
            <a:xfrm>
              <a:off x="5916171" y="492068"/>
              <a:ext cx="3151629" cy="2327723"/>
              <a:chOff x="5023490" y="1260538"/>
              <a:chExt cx="3308629" cy="2168550"/>
            </a:xfrm>
          </p:grpSpPr>
          <p:pic>
            <p:nvPicPr>
              <p:cNvPr id="137" name="Picture 136">
                <a:extLst>
                  <a:ext uri="{FF2B5EF4-FFF2-40B4-BE49-F238E27FC236}">
                    <a16:creationId xmlns:a16="http://schemas.microsoft.com/office/drawing/2014/main" id="{DA2D32A4-F0FB-42AF-95B9-8663BD37904E}"/>
                  </a:ext>
                </a:extLst>
              </p:cNvPr>
              <p:cNvPicPr>
                <a:picLocks noChangeAspect="1"/>
              </p:cNvPicPr>
              <p:nvPr/>
            </p:nvPicPr>
            <p:blipFill>
              <a:blip r:embed="rId8"/>
              <a:stretch>
                <a:fillRect/>
              </a:stretch>
            </p:blipFill>
            <p:spPr>
              <a:xfrm rot="21368500">
                <a:off x="5023490" y="1777588"/>
                <a:ext cx="631479" cy="667490"/>
              </a:xfrm>
              <a:prstGeom prst="rect">
                <a:avLst/>
              </a:prstGeom>
            </p:spPr>
          </p:pic>
          <p:pic>
            <p:nvPicPr>
              <p:cNvPr id="138" name="Picture 137">
                <a:extLst>
                  <a:ext uri="{FF2B5EF4-FFF2-40B4-BE49-F238E27FC236}">
                    <a16:creationId xmlns:a16="http://schemas.microsoft.com/office/drawing/2014/main" id="{DD3F1E12-231F-4AF9-ABFE-74FD84B53FDF}"/>
                  </a:ext>
                </a:extLst>
              </p:cNvPr>
              <p:cNvPicPr>
                <a:picLocks noChangeAspect="1"/>
              </p:cNvPicPr>
              <p:nvPr/>
            </p:nvPicPr>
            <p:blipFill>
              <a:blip r:embed="rId9"/>
              <a:stretch>
                <a:fillRect/>
              </a:stretch>
            </p:blipFill>
            <p:spPr>
              <a:xfrm rot="21101956">
                <a:off x="5424960" y="2311513"/>
                <a:ext cx="552979" cy="603396"/>
              </a:xfrm>
              <a:prstGeom prst="rect">
                <a:avLst/>
              </a:prstGeom>
            </p:spPr>
          </p:pic>
          <p:pic>
            <p:nvPicPr>
              <p:cNvPr id="139" name="Picture 138">
                <a:extLst>
                  <a:ext uri="{FF2B5EF4-FFF2-40B4-BE49-F238E27FC236}">
                    <a16:creationId xmlns:a16="http://schemas.microsoft.com/office/drawing/2014/main" id="{6E31A2D5-159F-4D9E-AB6B-83FA06758428}"/>
                  </a:ext>
                </a:extLst>
              </p:cNvPr>
              <p:cNvPicPr>
                <a:picLocks noChangeAspect="1"/>
              </p:cNvPicPr>
              <p:nvPr/>
            </p:nvPicPr>
            <p:blipFill>
              <a:blip r:embed="rId10"/>
              <a:stretch>
                <a:fillRect/>
              </a:stretch>
            </p:blipFill>
            <p:spPr>
              <a:xfrm rot="21198964">
                <a:off x="5861071" y="2804676"/>
                <a:ext cx="492911" cy="608765"/>
              </a:xfrm>
              <a:prstGeom prst="rect">
                <a:avLst/>
              </a:prstGeom>
            </p:spPr>
          </p:pic>
          <p:sp>
            <p:nvSpPr>
              <p:cNvPr id="140" name="Parallelogram 139">
                <a:extLst>
                  <a:ext uri="{FF2B5EF4-FFF2-40B4-BE49-F238E27FC236}">
                    <a16:creationId xmlns:a16="http://schemas.microsoft.com/office/drawing/2014/main" id="{0641C2AB-169F-4267-95DC-49A366EC0A79}"/>
                  </a:ext>
                </a:extLst>
              </p:cNvPr>
              <p:cNvSpPr/>
              <p:nvPr/>
            </p:nvSpPr>
            <p:spPr>
              <a:xfrm rot="20727278" flipH="1">
                <a:off x="5118039" y="1809115"/>
                <a:ext cx="745712"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1" name="Parallelogram 140">
                <a:extLst>
                  <a:ext uri="{FF2B5EF4-FFF2-40B4-BE49-F238E27FC236}">
                    <a16:creationId xmlns:a16="http://schemas.microsoft.com/office/drawing/2014/main" id="{6091D0EE-BABF-4E1B-9643-89DC54547F09}"/>
                  </a:ext>
                </a:extLst>
              </p:cNvPr>
              <p:cNvSpPr/>
              <p:nvPr/>
            </p:nvSpPr>
            <p:spPr>
              <a:xfrm rot="20618581" flipH="1">
                <a:off x="5512224" y="2328682"/>
                <a:ext cx="702940" cy="584994"/>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2" name="Parallelogram 141">
                <a:extLst>
                  <a:ext uri="{FF2B5EF4-FFF2-40B4-BE49-F238E27FC236}">
                    <a16:creationId xmlns:a16="http://schemas.microsoft.com/office/drawing/2014/main" id="{5B060CF6-6A4E-4C60-8CBE-6573D28B5220}"/>
                  </a:ext>
                </a:extLst>
              </p:cNvPr>
              <p:cNvSpPr/>
              <p:nvPr/>
            </p:nvSpPr>
            <p:spPr>
              <a:xfrm rot="20618581" flipH="1">
                <a:off x="5916682" y="2814750"/>
                <a:ext cx="675511"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grpSp>
            <p:nvGrpSpPr>
              <p:cNvPr id="143" name="Group 142">
                <a:extLst>
                  <a:ext uri="{FF2B5EF4-FFF2-40B4-BE49-F238E27FC236}">
                    <a16:creationId xmlns:a16="http://schemas.microsoft.com/office/drawing/2014/main" id="{54D2FCF0-84B3-4F35-8D0A-A693AD640551}"/>
                  </a:ext>
                </a:extLst>
              </p:cNvPr>
              <p:cNvGrpSpPr/>
              <p:nvPr/>
            </p:nvGrpSpPr>
            <p:grpSpPr>
              <a:xfrm>
                <a:off x="5535447" y="1370033"/>
                <a:ext cx="2796672" cy="1999593"/>
                <a:chOff x="3810949" y="146158"/>
                <a:chExt cx="2139819" cy="1358979"/>
              </a:xfrm>
            </p:grpSpPr>
            <p:pic>
              <p:nvPicPr>
                <p:cNvPr id="147" name="Picture 146">
                  <a:extLst>
                    <a:ext uri="{FF2B5EF4-FFF2-40B4-BE49-F238E27FC236}">
                      <a16:creationId xmlns:a16="http://schemas.microsoft.com/office/drawing/2014/main" id="{E7C9137C-9774-486B-8DFF-1059DAED9599}"/>
                    </a:ext>
                  </a:extLst>
                </p:cNvPr>
                <p:cNvPicPr>
                  <a:picLocks noChangeAspect="1"/>
                </p:cNvPicPr>
                <p:nvPr/>
              </p:nvPicPr>
              <p:blipFill rotWithShape="1">
                <a:blip r:embed="rId11"/>
                <a:srcRect l="10981" t="31050" r="8675"/>
                <a:stretch/>
              </p:blipFill>
              <p:spPr>
                <a:xfrm flipH="1">
                  <a:off x="3810949" y="146158"/>
                  <a:ext cx="2139819" cy="1358979"/>
                </a:xfrm>
                <a:prstGeom prst="rect">
                  <a:avLst/>
                </a:prstGeom>
              </p:spPr>
            </p:pic>
            <p:sp>
              <p:nvSpPr>
                <p:cNvPr id="148" name="object 323">
                  <a:extLst>
                    <a:ext uri="{FF2B5EF4-FFF2-40B4-BE49-F238E27FC236}">
                      <a16:creationId xmlns:a16="http://schemas.microsoft.com/office/drawing/2014/main" id="{4A74495B-1C17-4D57-BC70-F4A6C3129FB8}"/>
                    </a:ext>
                  </a:extLst>
                </p:cNvPr>
                <p:cNvSpPr/>
                <p:nvPr/>
              </p:nvSpPr>
              <p:spPr>
                <a:xfrm>
                  <a:off x="4784885" y="1088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49" name="object 323">
                  <a:extLst>
                    <a:ext uri="{FF2B5EF4-FFF2-40B4-BE49-F238E27FC236}">
                      <a16:creationId xmlns:a16="http://schemas.microsoft.com/office/drawing/2014/main" id="{88940F8C-822D-4AA5-9825-1E82FE5AF293}"/>
                    </a:ext>
                  </a:extLst>
                </p:cNvPr>
                <p:cNvSpPr/>
                <p:nvPr/>
              </p:nvSpPr>
              <p:spPr>
                <a:xfrm>
                  <a:off x="5421869" y="1094370"/>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0" name="object 323">
                  <a:extLst>
                    <a:ext uri="{FF2B5EF4-FFF2-40B4-BE49-F238E27FC236}">
                      <a16:creationId xmlns:a16="http://schemas.microsoft.com/office/drawing/2014/main" id="{3E230C44-B588-4F9D-9E01-C04DE2FC01F4}"/>
                    </a:ext>
                  </a:extLst>
                </p:cNvPr>
                <p:cNvSpPr/>
                <p:nvPr/>
              </p:nvSpPr>
              <p:spPr>
                <a:xfrm>
                  <a:off x="4534854" y="70146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1" name="object 323">
                  <a:extLst>
                    <a:ext uri="{FF2B5EF4-FFF2-40B4-BE49-F238E27FC236}">
                      <a16:creationId xmlns:a16="http://schemas.microsoft.com/office/drawing/2014/main" id="{2E0E6215-0D01-42BA-8FA6-7A61EDA9D5B9}"/>
                    </a:ext>
                  </a:extLst>
                </p:cNvPr>
                <p:cNvSpPr/>
                <p:nvPr/>
              </p:nvSpPr>
              <p:spPr>
                <a:xfrm>
                  <a:off x="5165885" y="707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2" name="object 323">
                  <a:extLst>
                    <a:ext uri="{FF2B5EF4-FFF2-40B4-BE49-F238E27FC236}">
                      <a16:creationId xmlns:a16="http://schemas.microsoft.com/office/drawing/2014/main" id="{299E37E7-81A4-4D81-BD29-9676BDC2A2B7}"/>
                    </a:ext>
                  </a:extLst>
                </p:cNvPr>
                <p:cNvSpPr/>
                <p:nvPr/>
              </p:nvSpPr>
              <p:spPr>
                <a:xfrm>
                  <a:off x="4844416" y="30260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3" name="object 323">
                  <a:extLst>
                    <a:ext uri="{FF2B5EF4-FFF2-40B4-BE49-F238E27FC236}">
                      <a16:creationId xmlns:a16="http://schemas.microsoft.com/office/drawing/2014/main" id="{45BCFBCA-3579-46C4-84EC-6001877AB4F7}"/>
                    </a:ext>
                  </a:extLst>
                </p:cNvPr>
                <p:cNvSpPr/>
                <p:nvPr/>
              </p:nvSpPr>
              <p:spPr>
                <a:xfrm>
                  <a:off x="4284822" y="290698"/>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sp>
            <p:nvSpPr>
              <p:cNvPr id="144" name="object 254">
                <a:extLst>
                  <a:ext uri="{FF2B5EF4-FFF2-40B4-BE49-F238E27FC236}">
                    <a16:creationId xmlns:a16="http://schemas.microsoft.com/office/drawing/2014/main" id="{A9EF2161-3A34-4F18-9444-62AA2E95E49F}"/>
                  </a:ext>
                </a:extLst>
              </p:cNvPr>
              <p:cNvSpPr txBox="1"/>
              <p:nvPr/>
            </p:nvSpPr>
            <p:spPr>
              <a:xfrm>
                <a:off x="5891720" y="1389695"/>
                <a:ext cx="625205" cy="94165"/>
              </a:xfrm>
              <a:prstGeom prst="rect">
                <a:avLst/>
              </a:prstGeom>
              <a:solidFill>
                <a:srgbClr val="00B0F0"/>
              </a:solidFill>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2700">
                  <a:spcBef>
                    <a:spcPts val="105"/>
                  </a:spcBef>
                </a:pPr>
                <a:r>
                  <a:rPr lang="en-GB" sz="600" b="1" spc="-5" dirty="0">
                    <a:latin typeface="Carlito"/>
                    <a:cs typeface="Carlito"/>
                  </a:rPr>
                  <a:t>Non-inspection</a:t>
                </a:r>
                <a:endParaRPr sz="600" b="1" dirty="0">
                  <a:latin typeface="Carlito"/>
                  <a:cs typeface="Carlito"/>
                </a:endParaRPr>
              </a:p>
            </p:txBody>
          </p:sp>
          <p:sp>
            <p:nvSpPr>
              <p:cNvPr id="145" name="Rectangle 144">
                <a:extLst>
                  <a:ext uri="{FF2B5EF4-FFF2-40B4-BE49-F238E27FC236}">
                    <a16:creationId xmlns:a16="http://schemas.microsoft.com/office/drawing/2014/main" id="{F87F1CE5-1EDE-4AE2-94C8-A30620519EB5}"/>
                  </a:ext>
                </a:extLst>
              </p:cNvPr>
              <p:cNvSpPr/>
              <p:nvPr/>
            </p:nvSpPr>
            <p:spPr>
              <a:xfrm>
                <a:off x="6591895" y="1260538"/>
                <a:ext cx="634006"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sp>
            <p:nvSpPr>
              <p:cNvPr id="146" name="Rectangle 145">
                <a:extLst>
                  <a:ext uri="{FF2B5EF4-FFF2-40B4-BE49-F238E27FC236}">
                    <a16:creationId xmlns:a16="http://schemas.microsoft.com/office/drawing/2014/main" id="{3F5C3A9B-BF97-4C63-B355-DEE10417762E}"/>
                  </a:ext>
                </a:extLst>
              </p:cNvPr>
              <p:cNvSpPr/>
              <p:nvPr/>
            </p:nvSpPr>
            <p:spPr>
              <a:xfrm>
                <a:off x="6233329" y="1946233"/>
                <a:ext cx="641819"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grpSp>
        <p:pic>
          <p:nvPicPr>
            <p:cNvPr id="131" name="Picture 130">
              <a:extLst>
                <a:ext uri="{FF2B5EF4-FFF2-40B4-BE49-F238E27FC236}">
                  <a16:creationId xmlns:a16="http://schemas.microsoft.com/office/drawing/2014/main" id="{0BAB74F3-C992-4572-BE89-DF2544D09D7E}"/>
                </a:ext>
              </a:extLst>
            </p:cNvPr>
            <p:cNvPicPr>
              <a:picLocks noChangeAspect="1"/>
            </p:cNvPicPr>
            <p:nvPr/>
          </p:nvPicPr>
          <p:blipFill>
            <a:blip r:embed="rId13"/>
            <a:stretch>
              <a:fillRect/>
            </a:stretch>
          </p:blipFill>
          <p:spPr>
            <a:xfrm rot="5400000">
              <a:off x="7840951" y="2085342"/>
              <a:ext cx="190724" cy="218994"/>
            </a:xfrm>
            <a:prstGeom prst="rect">
              <a:avLst/>
            </a:prstGeom>
          </p:spPr>
        </p:pic>
        <p:pic>
          <p:nvPicPr>
            <p:cNvPr id="132" name="Picture 131">
              <a:extLst>
                <a:ext uri="{FF2B5EF4-FFF2-40B4-BE49-F238E27FC236}">
                  <a16:creationId xmlns:a16="http://schemas.microsoft.com/office/drawing/2014/main" id="{6CE224C4-DD1F-4303-80A1-478AD7BAB921}"/>
                </a:ext>
              </a:extLst>
            </p:cNvPr>
            <p:cNvPicPr>
              <a:picLocks noChangeAspect="1"/>
            </p:cNvPicPr>
            <p:nvPr/>
          </p:nvPicPr>
          <p:blipFill>
            <a:blip r:embed="rId13"/>
            <a:stretch>
              <a:fillRect/>
            </a:stretch>
          </p:blipFill>
          <p:spPr>
            <a:xfrm rot="5400000">
              <a:off x="8626427" y="2102709"/>
              <a:ext cx="190724" cy="218994"/>
            </a:xfrm>
            <a:prstGeom prst="rect">
              <a:avLst/>
            </a:prstGeom>
          </p:spPr>
        </p:pic>
        <p:pic>
          <p:nvPicPr>
            <p:cNvPr id="133" name="Picture 132">
              <a:extLst>
                <a:ext uri="{FF2B5EF4-FFF2-40B4-BE49-F238E27FC236}">
                  <a16:creationId xmlns:a16="http://schemas.microsoft.com/office/drawing/2014/main" id="{2DAF0331-9ADE-4DAE-AB88-68998E4A175A}"/>
                </a:ext>
              </a:extLst>
            </p:cNvPr>
            <p:cNvPicPr>
              <a:picLocks noChangeAspect="1"/>
            </p:cNvPicPr>
            <p:nvPr/>
          </p:nvPicPr>
          <p:blipFill>
            <a:blip r:embed="rId13"/>
            <a:stretch>
              <a:fillRect/>
            </a:stretch>
          </p:blipFill>
          <p:spPr>
            <a:xfrm rot="5400000">
              <a:off x="8332919" y="1483572"/>
              <a:ext cx="157623" cy="180986"/>
            </a:xfrm>
            <a:prstGeom prst="rect">
              <a:avLst/>
            </a:prstGeom>
          </p:spPr>
        </p:pic>
        <p:pic>
          <p:nvPicPr>
            <p:cNvPr id="134" name="Picture 133">
              <a:extLst>
                <a:ext uri="{FF2B5EF4-FFF2-40B4-BE49-F238E27FC236}">
                  <a16:creationId xmlns:a16="http://schemas.microsoft.com/office/drawing/2014/main" id="{4AA7D21A-1CB0-4E84-9DD9-4CF80BA2DA3F}"/>
                </a:ext>
              </a:extLst>
            </p:cNvPr>
            <p:cNvPicPr>
              <a:picLocks noChangeAspect="1"/>
            </p:cNvPicPr>
            <p:nvPr/>
          </p:nvPicPr>
          <p:blipFill>
            <a:blip r:embed="rId13"/>
            <a:stretch>
              <a:fillRect/>
            </a:stretch>
          </p:blipFill>
          <p:spPr>
            <a:xfrm rot="5400000">
              <a:off x="7538550" y="1474966"/>
              <a:ext cx="157623" cy="180986"/>
            </a:xfrm>
            <a:prstGeom prst="rect">
              <a:avLst/>
            </a:prstGeom>
          </p:spPr>
        </p:pic>
        <p:pic>
          <p:nvPicPr>
            <p:cNvPr id="135" name="Picture 134">
              <a:extLst>
                <a:ext uri="{FF2B5EF4-FFF2-40B4-BE49-F238E27FC236}">
                  <a16:creationId xmlns:a16="http://schemas.microsoft.com/office/drawing/2014/main" id="{ED834DEA-1998-49C3-A7E6-F942FF4B9314}"/>
                </a:ext>
              </a:extLst>
            </p:cNvPr>
            <p:cNvPicPr>
              <a:picLocks noChangeAspect="1"/>
            </p:cNvPicPr>
            <p:nvPr/>
          </p:nvPicPr>
          <p:blipFill>
            <a:blip r:embed="rId13"/>
            <a:stretch>
              <a:fillRect/>
            </a:stretch>
          </p:blipFill>
          <p:spPr>
            <a:xfrm rot="5400000">
              <a:off x="7236387" y="826519"/>
              <a:ext cx="157623" cy="180986"/>
            </a:xfrm>
            <a:prstGeom prst="rect">
              <a:avLst/>
            </a:prstGeom>
          </p:spPr>
        </p:pic>
        <p:pic>
          <p:nvPicPr>
            <p:cNvPr id="136" name="Picture 135">
              <a:extLst>
                <a:ext uri="{FF2B5EF4-FFF2-40B4-BE49-F238E27FC236}">
                  <a16:creationId xmlns:a16="http://schemas.microsoft.com/office/drawing/2014/main" id="{303A7582-B2D1-4AFB-AB64-FAEB48C5F383}"/>
                </a:ext>
              </a:extLst>
            </p:cNvPr>
            <p:cNvPicPr>
              <a:picLocks noChangeAspect="1"/>
            </p:cNvPicPr>
            <p:nvPr/>
          </p:nvPicPr>
          <p:blipFill>
            <a:blip r:embed="rId13"/>
            <a:stretch>
              <a:fillRect/>
            </a:stretch>
          </p:blipFill>
          <p:spPr>
            <a:xfrm rot="5400000">
              <a:off x="7942106" y="851148"/>
              <a:ext cx="157623" cy="180986"/>
            </a:xfrm>
            <a:prstGeom prst="rect">
              <a:avLst/>
            </a:prstGeom>
          </p:spPr>
        </p:pic>
      </p:grpSp>
      <p:sp>
        <p:nvSpPr>
          <p:cNvPr id="162" name="object 323">
            <a:extLst>
              <a:ext uri="{FF2B5EF4-FFF2-40B4-BE49-F238E27FC236}">
                <a16:creationId xmlns:a16="http://schemas.microsoft.com/office/drawing/2014/main" id="{FECB4C55-AAB9-4CE0-87FE-087678628C58}"/>
              </a:ext>
            </a:extLst>
          </p:cNvPr>
          <p:cNvSpPr/>
          <p:nvPr/>
        </p:nvSpPr>
        <p:spPr>
          <a:xfrm>
            <a:off x="3628642" y="2878746"/>
            <a:ext cx="398349" cy="296585"/>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nvGrpSpPr>
          <p:cNvPr id="163" name="Group 162">
            <a:extLst>
              <a:ext uri="{FF2B5EF4-FFF2-40B4-BE49-F238E27FC236}">
                <a16:creationId xmlns:a16="http://schemas.microsoft.com/office/drawing/2014/main" id="{4FCA3B35-AF72-4C52-9FA8-2256E7FAB29A}"/>
              </a:ext>
            </a:extLst>
          </p:cNvPr>
          <p:cNvGrpSpPr>
            <a:grpSpLocks/>
          </p:cNvGrpSpPr>
          <p:nvPr/>
        </p:nvGrpSpPr>
        <p:grpSpPr bwMode="auto">
          <a:xfrm>
            <a:off x="1740200" y="2950345"/>
            <a:ext cx="770367" cy="583056"/>
            <a:chOff x="1066509" y="-2"/>
            <a:chExt cx="108" cy="78"/>
          </a:xfrm>
          <a:noFill/>
        </p:grpSpPr>
        <p:sp>
          <p:nvSpPr>
            <p:cNvPr id="164" name="Oval 163">
              <a:extLst>
                <a:ext uri="{FF2B5EF4-FFF2-40B4-BE49-F238E27FC236}">
                  <a16:creationId xmlns:a16="http://schemas.microsoft.com/office/drawing/2014/main" id="{DA43BA00-D66F-44DC-99A3-F786EF114E14}"/>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5" name="Line 74">
              <a:extLst>
                <a:ext uri="{FF2B5EF4-FFF2-40B4-BE49-F238E27FC236}">
                  <a16:creationId xmlns:a16="http://schemas.microsoft.com/office/drawing/2014/main" id="{6060E6E7-C85F-4A18-AD26-DA0CD6760014}"/>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6" name="Text Box 72">
              <a:extLst>
                <a:ext uri="{FF2B5EF4-FFF2-40B4-BE49-F238E27FC236}">
                  <a16:creationId xmlns:a16="http://schemas.microsoft.com/office/drawing/2014/main" id="{475AB56C-5250-4E4B-BE32-3A68A9AB5AAB}"/>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sp>
        <p:nvSpPr>
          <p:cNvPr id="176" name="Rectangle 175">
            <a:extLst>
              <a:ext uri="{FF2B5EF4-FFF2-40B4-BE49-F238E27FC236}">
                <a16:creationId xmlns:a16="http://schemas.microsoft.com/office/drawing/2014/main" id="{00000000-0008-0000-0000-000051020000}"/>
              </a:ext>
            </a:extLst>
          </p:cNvPr>
          <p:cNvSpPr/>
          <p:nvPr/>
        </p:nvSpPr>
        <p:spPr>
          <a:xfrm>
            <a:off x="2403400" y="2951122"/>
            <a:ext cx="933450"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chop stamp</a:t>
            </a:r>
          </a:p>
        </p:txBody>
      </p:sp>
      <p:grpSp>
        <p:nvGrpSpPr>
          <p:cNvPr id="180" name="Group 179">
            <a:extLst>
              <a:ext uri="{FF2B5EF4-FFF2-40B4-BE49-F238E27FC236}">
                <a16:creationId xmlns:a16="http://schemas.microsoft.com/office/drawing/2014/main" id="{87964C25-72C2-4365-9794-525443A99845}"/>
              </a:ext>
            </a:extLst>
          </p:cNvPr>
          <p:cNvGrpSpPr/>
          <p:nvPr/>
        </p:nvGrpSpPr>
        <p:grpSpPr>
          <a:xfrm>
            <a:off x="2081640" y="4256335"/>
            <a:ext cx="396662" cy="302206"/>
            <a:chOff x="632721" y="4254794"/>
            <a:chExt cx="396662" cy="302206"/>
          </a:xfrm>
        </p:grpSpPr>
        <p:sp>
          <p:nvSpPr>
            <p:cNvPr id="178" name="Cube 177">
              <a:extLst>
                <a:ext uri="{FF2B5EF4-FFF2-40B4-BE49-F238E27FC236}">
                  <a16:creationId xmlns:a16="http://schemas.microsoft.com/office/drawing/2014/main" id="{00000000-0008-0000-0000-000098020000}"/>
                </a:ext>
              </a:extLst>
            </p:cNvPr>
            <p:cNvSpPr/>
            <p:nvPr/>
          </p:nvSpPr>
          <p:spPr>
            <a:xfrm>
              <a:off x="632721" y="4254794"/>
              <a:ext cx="396662"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179" name="Picture 178">
              <a:extLst>
                <a:ext uri="{FF2B5EF4-FFF2-40B4-BE49-F238E27FC236}">
                  <a16:creationId xmlns:a16="http://schemas.microsoft.com/office/drawing/2014/main" id="{243B67EE-BD63-4782-BDEA-64039C909A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184" y="4338760"/>
              <a:ext cx="146917" cy="134274"/>
            </a:xfrm>
            <a:prstGeom prst="rect">
              <a:avLst/>
            </a:prstGeom>
            <a:ln w="28575">
              <a:noFill/>
            </a:ln>
          </p:spPr>
        </p:pic>
      </p:grpSp>
      <p:sp>
        <p:nvSpPr>
          <p:cNvPr id="181" name="Rectangle 180">
            <a:extLst>
              <a:ext uri="{FF2B5EF4-FFF2-40B4-BE49-F238E27FC236}">
                <a16:creationId xmlns:a16="http://schemas.microsoft.com/office/drawing/2014/main" id="{00000000-0008-0000-0000-000037020000}"/>
              </a:ext>
            </a:extLst>
          </p:cNvPr>
          <p:cNvSpPr/>
          <p:nvPr/>
        </p:nvSpPr>
        <p:spPr>
          <a:xfrm>
            <a:off x="1683985" y="4601720"/>
            <a:ext cx="934764"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800" b="1">
                <a:solidFill>
                  <a:schemeClr val="tx1"/>
                </a:solidFill>
                <a:latin typeface="Arial" panose="020B0604020202020204" pitchFamily="34" charset="0"/>
                <a:cs typeface="Arial" panose="020B0604020202020204" pitchFamily="34" charset="0"/>
              </a:rPr>
              <a:t>IQC inspection </a:t>
            </a:r>
          </a:p>
        </p:txBody>
      </p:sp>
      <p:cxnSp>
        <p:nvCxnSpPr>
          <p:cNvPr id="182" name="Straight Arrow Connector 181">
            <a:extLst>
              <a:ext uri="{FF2B5EF4-FFF2-40B4-BE49-F238E27FC236}">
                <a16:creationId xmlns:a16="http://schemas.microsoft.com/office/drawing/2014/main" id="{B209C28E-D9EF-405E-8612-64EF530337C6}"/>
              </a:ext>
            </a:extLst>
          </p:cNvPr>
          <p:cNvCxnSpPr>
            <a:cxnSpLocks/>
          </p:cNvCxnSpPr>
          <p:nvPr/>
        </p:nvCxnSpPr>
        <p:spPr>
          <a:xfrm>
            <a:off x="2057661" y="3658671"/>
            <a:ext cx="0" cy="435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0000000-0008-0000-0000-000009000000}"/>
              </a:ext>
            </a:extLst>
          </p:cNvPr>
          <p:cNvCxnSpPr/>
          <p:nvPr/>
        </p:nvCxnSpPr>
        <p:spPr>
          <a:xfrm>
            <a:off x="1993566" y="4915776"/>
            <a:ext cx="0" cy="47625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00000000-0008-0000-0000-000054020000}"/>
              </a:ext>
            </a:extLst>
          </p:cNvPr>
          <p:cNvCxnSpPr>
            <a:cxnSpLocks/>
          </p:cNvCxnSpPr>
          <p:nvPr/>
        </p:nvCxnSpPr>
        <p:spPr>
          <a:xfrm>
            <a:off x="2199531" y="5255810"/>
            <a:ext cx="93192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000000-0008-0000-0000-00000C000000}"/>
              </a:ext>
            </a:extLst>
          </p:cNvPr>
          <p:cNvCxnSpPr>
            <a:cxnSpLocks/>
          </p:cNvCxnSpPr>
          <p:nvPr/>
        </p:nvCxnSpPr>
        <p:spPr>
          <a:xfrm>
            <a:off x="1979651" y="5422744"/>
            <a:ext cx="1127700" cy="15938"/>
          </a:xfrm>
          <a:prstGeom prst="straightConnector1">
            <a:avLst/>
          </a:prstGeom>
          <a:ln w="1905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0000000-0008-0000-0000-000053020000}"/>
              </a:ext>
            </a:extLst>
          </p:cNvPr>
          <p:cNvCxnSpPr>
            <a:cxnSpLocks/>
          </p:cNvCxnSpPr>
          <p:nvPr/>
        </p:nvCxnSpPr>
        <p:spPr>
          <a:xfrm flipH="1">
            <a:off x="2193360" y="4912606"/>
            <a:ext cx="4508" cy="3399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0000000-0008-0000-0000-000055020000}"/>
              </a:ext>
            </a:extLst>
          </p:cNvPr>
          <p:cNvSpPr/>
          <p:nvPr/>
        </p:nvSpPr>
        <p:spPr>
          <a:xfrm>
            <a:off x="1558509" y="4979696"/>
            <a:ext cx="380999" cy="243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0000FF"/>
                </a:solidFill>
                <a:latin typeface="Arial" panose="020B0604020202020204" pitchFamily="34" charset="0"/>
                <a:cs typeface="Arial" panose="020B0604020202020204" pitchFamily="34" charset="0"/>
              </a:rPr>
              <a:t>OK</a:t>
            </a:r>
          </a:p>
        </p:txBody>
      </p:sp>
      <p:sp>
        <p:nvSpPr>
          <p:cNvPr id="190" name="Rectangle 189">
            <a:extLst>
              <a:ext uri="{FF2B5EF4-FFF2-40B4-BE49-F238E27FC236}">
                <a16:creationId xmlns:a16="http://schemas.microsoft.com/office/drawing/2014/main" id="{00000000-0008-0000-0000-000056020000}"/>
              </a:ext>
            </a:extLst>
          </p:cNvPr>
          <p:cNvSpPr/>
          <p:nvPr/>
        </p:nvSpPr>
        <p:spPr>
          <a:xfrm>
            <a:off x="2260882" y="4995576"/>
            <a:ext cx="380999" cy="205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FF0000"/>
                </a:solidFill>
                <a:latin typeface="Arial" panose="020B0604020202020204" pitchFamily="34" charset="0"/>
                <a:cs typeface="Arial" panose="020B0604020202020204" pitchFamily="34" charset="0"/>
              </a:rPr>
              <a:t>NG</a:t>
            </a:r>
          </a:p>
        </p:txBody>
      </p:sp>
      <p:sp>
        <p:nvSpPr>
          <p:cNvPr id="192" name="Rectangle 191">
            <a:extLst>
              <a:ext uri="{FF2B5EF4-FFF2-40B4-BE49-F238E27FC236}">
                <a16:creationId xmlns:a16="http://schemas.microsoft.com/office/drawing/2014/main" id="{00000000-0008-0000-0000-00005E020000}"/>
              </a:ext>
            </a:extLst>
          </p:cNvPr>
          <p:cNvSpPr/>
          <p:nvPr/>
        </p:nvSpPr>
        <p:spPr>
          <a:xfrm>
            <a:off x="1659940" y="5527114"/>
            <a:ext cx="1436982" cy="2684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physical stamp OK /NG</a:t>
            </a:r>
          </a:p>
        </p:txBody>
      </p:sp>
      <p:grpSp>
        <p:nvGrpSpPr>
          <p:cNvPr id="193" name="Group 192">
            <a:extLst>
              <a:ext uri="{FF2B5EF4-FFF2-40B4-BE49-F238E27FC236}">
                <a16:creationId xmlns:a16="http://schemas.microsoft.com/office/drawing/2014/main" id="{00000000-0008-0000-0000-000057020000}"/>
              </a:ext>
            </a:extLst>
          </p:cNvPr>
          <p:cNvGrpSpPr>
            <a:grpSpLocks/>
          </p:cNvGrpSpPr>
          <p:nvPr/>
        </p:nvGrpSpPr>
        <p:grpSpPr bwMode="auto">
          <a:xfrm>
            <a:off x="3152518" y="5334941"/>
            <a:ext cx="783956" cy="476250"/>
            <a:chOff x="-182288" y="0"/>
            <a:chExt cx="1613973" cy="1222235"/>
          </a:xfrm>
        </p:grpSpPr>
        <p:sp>
          <p:nvSpPr>
            <p:cNvPr id="194" name="Oval 193">
              <a:extLst>
                <a:ext uri="{FF2B5EF4-FFF2-40B4-BE49-F238E27FC236}">
                  <a16:creationId xmlns:a16="http://schemas.microsoft.com/office/drawing/2014/main" id="{00000000-0008-0000-0000-000058020000}"/>
                </a:ext>
              </a:extLst>
            </p:cNvPr>
            <p:cNvSpPr>
              <a:spLocks noChangeArrowheads="1"/>
            </p:cNvSpPr>
            <p:nvPr/>
          </p:nvSpPr>
          <p:spPr bwMode="auto">
            <a:xfrm>
              <a:off x="1942" y="22085"/>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195" name="Text Box 114">
              <a:extLst>
                <a:ext uri="{FF2B5EF4-FFF2-40B4-BE49-F238E27FC236}">
                  <a16:creationId xmlns:a16="http://schemas.microsoft.com/office/drawing/2014/main" id="{00000000-0008-0000-0000-000059020000}"/>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0000FF"/>
                  </a:solidFill>
                  <a:latin typeface="Times New Roman"/>
                  <a:cs typeface="Times New Roman"/>
                </a:rPr>
                <a:t>  </a:t>
              </a:r>
              <a:r>
                <a:rPr lang="en-GB" sz="800" b="1" dirty="0">
                  <a:solidFill>
                    <a:srgbClr val="0000FF"/>
                  </a:solidFill>
                  <a:latin typeface="Times New Roman"/>
                  <a:cs typeface="Times New Roman"/>
                </a:rPr>
                <a:t> PQC</a:t>
              </a:r>
              <a:endParaRPr lang="en-GB" sz="800" dirty="0">
                <a:solidFill>
                  <a:prstClr val="black"/>
                </a:solidFill>
                <a:latin typeface="Calibri" panose="020F0502020204030204"/>
              </a:endParaRPr>
            </a:p>
          </p:txBody>
        </p:sp>
        <p:sp>
          <p:nvSpPr>
            <p:cNvPr id="196" name="Line 115">
              <a:extLst>
                <a:ext uri="{FF2B5EF4-FFF2-40B4-BE49-F238E27FC236}">
                  <a16:creationId xmlns:a16="http://schemas.microsoft.com/office/drawing/2014/main" id="{00000000-0008-0000-0000-00005A020000}"/>
                </a:ext>
              </a:extLst>
            </p:cNvPr>
            <p:cNvSpPr>
              <a:spLocks noChangeShapeType="1"/>
            </p:cNvSpPr>
            <p:nvPr/>
          </p:nvSpPr>
          <p:spPr bwMode="auto">
            <a:xfrm>
              <a:off x="40044" y="449965"/>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7" name="Line 116">
              <a:extLst>
                <a:ext uri="{FF2B5EF4-FFF2-40B4-BE49-F238E27FC236}">
                  <a16:creationId xmlns:a16="http://schemas.microsoft.com/office/drawing/2014/main" id="{00000000-0008-0000-0000-00005B020000}"/>
                </a:ext>
              </a:extLst>
            </p:cNvPr>
            <p:cNvSpPr>
              <a:spLocks noChangeShapeType="1"/>
            </p:cNvSpPr>
            <p:nvPr/>
          </p:nvSpPr>
          <p:spPr bwMode="auto">
            <a:xfrm>
              <a:off x="40044" y="804792"/>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8" name="Text Box 117">
              <a:extLst>
                <a:ext uri="{FF2B5EF4-FFF2-40B4-BE49-F238E27FC236}">
                  <a16:creationId xmlns:a16="http://schemas.microsoft.com/office/drawing/2014/main" id="{00000000-0008-0000-0000-00005C020000}"/>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0000FF"/>
                  </a:solidFill>
                  <a:latin typeface="Times New Roman"/>
                  <a:cs typeface="Times New Roman"/>
                </a:rPr>
                <a:t> OK</a:t>
              </a:r>
              <a:endParaRPr lang="en-GB" sz="800" dirty="0">
                <a:solidFill>
                  <a:prstClr val="black"/>
                </a:solidFill>
                <a:latin typeface="Calibri" panose="020F0502020204030204"/>
              </a:endParaRPr>
            </a:p>
          </p:txBody>
        </p:sp>
        <p:sp>
          <p:nvSpPr>
            <p:cNvPr id="199" name="Text Box 119">
              <a:extLst>
                <a:ext uri="{FF2B5EF4-FFF2-40B4-BE49-F238E27FC236}">
                  <a16:creationId xmlns:a16="http://schemas.microsoft.com/office/drawing/2014/main" id="{00000000-0008-0000-0000-00005D020000}"/>
                </a:ext>
              </a:extLst>
            </p:cNvPr>
            <p:cNvSpPr txBox="1">
              <a:spLocks noChangeArrowheads="1"/>
            </p:cNvSpPr>
            <p:nvPr/>
          </p:nvSpPr>
          <p:spPr bwMode="auto">
            <a:xfrm>
              <a:off x="-182288" y="498302"/>
              <a:ext cx="1613973" cy="465920"/>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0000FF"/>
                  </a:solidFill>
                  <a:latin typeface="Arial"/>
                  <a:cs typeface="Arial"/>
                </a:rPr>
                <a:t>  </a:t>
              </a:r>
              <a:r>
                <a:rPr lang="en-US" sz="400" dirty="0">
                  <a:solidFill>
                    <a:srgbClr val="0000FF"/>
                  </a:solidFill>
                  <a:latin typeface="Arial"/>
                  <a:cs typeface="Arial"/>
                </a:rPr>
                <a:t>Day- Month- Year</a:t>
              </a:r>
              <a:endParaRPr lang="en-US" sz="400" dirty="0">
                <a:solidFill>
                  <a:prstClr val="black"/>
                </a:solidFill>
                <a:latin typeface="Calibri" panose="020F0502020204030204"/>
              </a:endParaRPr>
            </a:p>
          </p:txBody>
        </p:sp>
      </p:grpSp>
      <p:pic>
        <p:nvPicPr>
          <p:cNvPr id="200" name="Picture 199">
            <a:extLst>
              <a:ext uri="{FF2B5EF4-FFF2-40B4-BE49-F238E27FC236}">
                <a16:creationId xmlns:a16="http://schemas.microsoft.com/office/drawing/2014/main" id="{00000000-0008-0000-0000-00003602000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rot="5400000">
            <a:off x="4217673" y="4563714"/>
            <a:ext cx="727852" cy="1150788"/>
          </a:xfrm>
          <a:prstGeom prst="rect">
            <a:avLst/>
          </a:prstGeom>
          <a:ln>
            <a:solidFill>
              <a:srgbClr val="0066CC"/>
            </a:solidFill>
          </a:ln>
        </p:spPr>
      </p:pic>
      <p:grpSp>
        <p:nvGrpSpPr>
          <p:cNvPr id="206" name="Group 205">
            <a:extLst>
              <a:ext uri="{FF2B5EF4-FFF2-40B4-BE49-F238E27FC236}">
                <a16:creationId xmlns:a16="http://schemas.microsoft.com/office/drawing/2014/main" id="{00000000-0008-0000-0000-000026000000}"/>
              </a:ext>
            </a:extLst>
          </p:cNvPr>
          <p:cNvGrpSpPr/>
          <p:nvPr/>
        </p:nvGrpSpPr>
        <p:grpSpPr>
          <a:xfrm>
            <a:off x="5225804" y="4440299"/>
            <a:ext cx="304800" cy="247650"/>
            <a:chOff x="991258" y="742951"/>
            <a:chExt cx="304800" cy="247650"/>
          </a:xfrm>
        </p:grpSpPr>
        <p:sp>
          <p:nvSpPr>
            <p:cNvPr id="219" name="Oval 218">
              <a:extLst>
                <a:ext uri="{FF2B5EF4-FFF2-40B4-BE49-F238E27FC236}">
                  <a16:creationId xmlns:a16="http://schemas.microsoft.com/office/drawing/2014/main" id="{00000000-0008-0000-0000-000062020000}"/>
                </a:ext>
              </a:extLst>
            </p:cNvPr>
            <p:cNvSpPr/>
            <p:nvPr/>
          </p:nvSpPr>
          <p:spPr>
            <a:xfrm>
              <a:off x="1000783" y="742951"/>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00000000-0008-0000-0000-000025000000}"/>
                </a:ext>
              </a:extLst>
            </p:cNvPr>
            <p:cNvSpPr/>
            <p:nvPr/>
          </p:nvSpPr>
          <p:spPr>
            <a:xfrm>
              <a:off x="991258" y="752475"/>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7" name="Group 206">
            <a:extLst>
              <a:ext uri="{FF2B5EF4-FFF2-40B4-BE49-F238E27FC236}">
                <a16:creationId xmlns:a16="http://schemas.microsoft.com/office/drawing/2014/main" id="{00000000-0008-0000-0000-000063020000}"/>
              </a:ext>
            </a:extLst>
          </p:cNvPr>
          <p:cNvGrpSpPr/>
          <p:nvPr/>
        </p:nvGrpSpPr>
        <p:grpSpPr>
          <a:xfrm>
            <a:off x="4826404" y="3757064"/>
            <a:ext cx="305457" cy="247650"/>
            <a:chOff x="561976" y="28576"/>
            <a:chExt cx="304800" cy="247650"/>
          </a:xfrm>
        </p:grpSpPr>
        <p:sp>
          <p:nvSpPr>
            <p:cNvPr id="217" name="Oval 216">
              <a:extLst>
                <a:ext uri="{FF2B5EF4-FFF2-40B4-BE49-F238E27FC236}">
                  <a16:creationId xmlns:a16="http://schemas.microsoft.com/office/drawing/2014/main" id="{00000000-0008-0000-0000-000064020000}"/>
                </a:ext>
              </a:extLst>
            </p:cNvPr>
            <p:cNvSpPr/>
            <p:nvPr/>
          </p:nvSpPr>
          <p:spPr>
            <a:xfrm>
              <a:off x="571501" y="285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id="{00000000-0008-0000-0000-000065020000}"/>
                </a:ext>
              </a:extLst>
            </p:cNvPr>
            <p:cNvSpPr/>
            <p:nvPr/>
          </p:nvSpPr>
          <p:spPr>
            <a:xfrm>
              <a:off x="561976" y="381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8" name="Group 207">
            <a:extLst>
              <a:ext uri="{FF2B5EF4-FFF2-40B4-BE49-F238E27FC236}">
                <a16:creationId xmlns:a16="http://schemas.microsoft.com/office/drawing/2014/main" id="{00000000-0008-0000-0000-000066020000}"/>
              </a:ext>
            </a:extLst>
          </p:cNvPr>
          <p:cNvGrpSpPr/>
          <p:nvPr/>
        </p:nvGrpSpPr>
        <p:grpSpPr>
          <a:xfrm>
            <a:off x="5569578" y="5079998"/>
            <a:ext cx="304800" cy="247650"/>
            <a:chOff x="886483" y="447676"/>
            <a:chExt cx="304800" cy="247650"/>
          </a:xfrm>
        </p:grpSpPr>
        <p:sp>
          <p:nvSpPr>
            <p:cNvPr id="215" name="Oval 214">
              <a:extLst>
                <a:ext uri="{FF2B5EF4-FFF2-40B4-BE49-F238E27FC236}">
                  <a16:creationId xmlns:a16="http://schemas.microsoft.com/office/drawing/2014/main" id="{00000000-0008-0000-0000-000067020000}"/>
                </a:ext>
              </a:extLst>
            </p:cNvPr>
            <p:cNvSpPr/>
            <p:nvPr/>
          </p:nvSpPr>
          <p:spPr>
            <a:xfrm>
              <a:off x="896008" y="4476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6" name="Rectangle 215">
              <a:extLst>
                <a:ext uri="{FF2B5EF4-FFF2-40B4-BE49-F238E27FC236}">
                  <a16:creationId xmlns:a16="http://schemas.microsoft.com/office/drawing/2014/main" id="{00000000-0008-0000-0000-000068020000}"/>
                </a:ext>
              </a:extLst>
            </p:cNvPr>
            <p:cNvSpPr/>
            <p:nvPr/>
          </p:nvSpPr>
          <p:spPr>
            <a:xfrm>
              <a:off x="886483" y="4572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9" name="Group 208">
            <a:extLst>
              <a:ext uri="{FF2B5EF4-FFF2-40B4-BE49-F238E27FC236}">
                <a16:creationId xmlns:a16="http://schemas.microsoft.com/office/drawing/2014/main" id="{00000000-0008-0000-0000-000028000000}"/>
              </a:ext>
            </a:extLst>
          </p:cNvPr>
          <p:cNvGrpSpPr/>
          <p:nvPr/>
        </p:nvGrpSpPr>
        <p:grpSpPr>
          <a:xfrm>
            <a:off x="4486618" y="4409176"/>
            <a:ext cx="352425" cy="285750"/>
            <a:chOff x="47625" y="457200"/>
            <a:chExt cx="352425" cy="285750"/>
          </a:xfrm>
        </p:grpSpPr>
        <p:sp>
          <p:nvSpPr>
            <p:cNvPr id="213" name="Oval 212">
              <a:extLst>
                <a:ext uri="{FF2B5EF4-FFF2-40B4-BE49-F238E27FC236}">
                  <a16:creationId xmlns:a16="http://schemas.microsoft.com/office/drawing/2014/main" id="{00000000-0008-0000-0000-00006A020000}"/>
                </a:ext>
              </a:extLst>
            </p:cNvPr>
            <p:cNvSpPr/>
            <p:nvPr/>
          </p:nvSpPr>
          <p:spPr>
            <a:xfrm>
              <a:off x="57151" y="45720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00000000-0008-0000-0000-00006B020000}"/>
                </a:ext>
              </a:extLst>
            </p:cNvPr>
            <p:cNvSpPr/>
            <p:nvPr/>
          </p:nvSpPr>
          <p:spPr>
            <a:xfrm>
              <a:off x="47625" y="4857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grpSp>
        <p:nvGrpSpPr>
          <p:cNvPr id="210" name="Group 209">
            <a:extLst>
              <a:ext uri="{FF2B5EF4-FFF2-40B4-BE49-F238E27FC236}">
                <a16:creationId xmlns:a16="http://schemas.microsoft.com/office/drawing/2014/main" id="{00000000-0008-0000-0000-00006C020000}"/>
              </a:ext>
            </a:extLst>
          </p:cNvPr>
          <p:cNvGrpSpPr/>
          <p:nvPr/>
        </p:nvGrpSpPr>
        <p:grpSpPr>
          <a:xfrm>
            <a:off x="4188238" y="3746186"/>
            <a:ext cx="352425" cy="285750"/>
            <a:chOff x="0" y="0"/>
            <a:chExt cx="352425" cy="285750"/>
          </a:xfrm>
        </p:grpSpPr>
        <p:sp>
          <p:nvSpPr>
            <p:cNvPr id="211" name="Oval 210">
              <a:extLst>
                <a:ext uri="{FF2B5EF4-FFF2-40B4-BE49-F238E27FC236}">
                  <a16:creationId xmlns:a16="http://schemas.microsoft.com/office/drawing/2014/main" id="{00000000-0008-0000-0000-00006D020000}"/>
                </a:ext>
              </a:extLst>
            </p:cNvPr>
            <p:cNvSpPr/>
            <p:nvPr/>
          </p:nvSpPr>
          <p:spPr>
            <a:xfrm>
              <a:off x="9526" y="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00000000-0008-0000-0000-00006E020000}"/>
                </a:ext>
              </a:extLst>
            </p:cNvPr>
            <p:cNvSpPr/>
            <p:nvPr/>
          </p:nvSpPr>
          <p:spPr>
            <a:xfrm>
              <a:off x="0" y="285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sp>
        <p:nvSpPr>
          <p:cNvPr id="221" name="Rectangle 220">
            <a:extLst>
              <a:ext uri="{FF2B5EF4-FFF2-40B4-BE49-F238E27FC236}">
                <a16:creationId xmlns:a16="http://schemas.microsoft.com/office/drawing/2014/main" id="{00000000-0008-0000-0000-000061020000}"/>
              </a:ext>
            </a:extLst>
          </p:cNvPr>
          <p:cNvSpPr/>
          <p:nvPr/>
        </p:nvSpPr>
        <p:spPr>
          <a:xfrm>
            <a:off x="4197763" y="5567962"/>
            <a:ext cx="1472730" cy="257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IQC find location and chop stamp all lot</a:t>
            </a:r>
          </a:p>
        </p:txBody>
      </p:sp>
      <p:grpSp>
        <p:nvGrpSpPr>
          <p:cNvPr id="222" name="Group 297">
            <a:extLst>
              <a:ext uri="{FF2B5EF4-FFF2-40B4-BE49-F238E27FC236}">
                <a16:creationId xmlns:a16="http://schemas.microsoft.com/office/drawing/2014/main" id="{CEAFC108-9FDC-4651-96E7-B531FDCD9A70}"/>
              </a:ext>
            </a:extLst>
          </p:cNvPr>
          <p:cNvGrpSpPr>
            <a:grpSpLocks/>
          </p:cNvGrpSpPr>
          <p:nvPr/>
        </p:nvGrpSpPr>
        <p:grpSpPr bwMode="auto">
          <a:xfrm rot="5400000">
            <a:off x="3401777" y="3283457"/>
            <a:ext cx="265160" cy="438414"/>
            <a:chOff x="4239272" y="4596799"/>
            <a:chExt cx="1499664" cy="1866627"/>
          </a:xfrm>
        </p:grpSpPr>
        <p:grpSp>
          <p:nvGrpSpPr>
            <p:cNvPr id="223" name="Group 222">
              <a:extLst>
                <a:ext uri="{FF2B5EF4-FFF2-40B4-BE49-F238E27FC236}">
                  <a16:creationId xmlns:a16="http://schemas.microsoft.com/office/drawing/2014/main" id="{D9A5B5A4-BE57-4FA6-8B91-A567F1E32C84}"/>
                </a:ext>
              </a:extLst>
            </p:cNvPr>
            <p:cNvGrpSpPr>
              <a:grpSpLocks/>
            </p:cNvGrpSpPr>
            <p:nvPr/>
          </p:nvGrpSpPr>
          <p:grpSpPr bwMode="auto">
            <a:xfrm rot="-5400000">
              <a:off x="4055790" y="4780281"/>
              <a:ext cx="1866627" cy="1499664"/>
              <a:chOff x="1907236" y="2765397"/>
              <a:chExt cx="1511457" cy="1339701"/>
            </a:xfrm>
          </p:grpSpPr>
          <p:sp>
            <p:nvSpPr>
              <p:cNvPr id="226" name="Flowchart: Stored Data 225">
                <a:extLst>
                  <a:ext uri="{FF2B5EF4-FFF2-40B4-BE49-F238E27FC236}">
                    <a16:creationId xmlns:a16="http://schemas.microsoft.com/office/drawing/2014/main" id="{5833FF20-0F7E-4F46-A68A-1AE13C2864D8}"/>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7" name="Flowchart: Stored Data 226">
                <a:extLst>
                  <a:ext uri="{FF2B5EF4-FFF2-40B4-BE49-F238E27FC236}">
                    <a16:creationId xmlns:a16="http://schemas.microsoft.com/office/drawing/2014/main" id="{465A5449-AAC7-4807-B449-1CB6A0C377C6}"/>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228" name="Flowchart: Stored Data 227">
                <a:extLst>
                  <a:ext uri="{FF2B5EF4-FFF2-40B4-BE49-F238E27FC236}">
                    <a16:creationId xmlns:a16="http://schemas.microsoft.com/office/drawing/2014/main" id="{B2FCE6FD-60A1-46FF-8708-F541CFE1BB5A}"/>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9" name="Flowchart: Stored Data 228">
                <a:extLst>
                  <a:ext uri="{FF2B5EF4-FFF2-40B4-BE49-F238E27FC236}">
                    <a16:creationId xmlns:a16="http://schemas.microsoft.com/office/drawing/2014/main" id="{81BD395D-BEF3-4A57-A6C5-FECACBFA3CA6}"/>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0" name="Oval 229">
                <a:extLst>
                  <a:ext uri="{FF2B5EF4-FFF2-40B4-BE49-F238E27FC236}">
                    <a16:creationId xmlns:a16="http://schemas.microsoft.com/office/drawing/2014/main" id="{991CBD31-0B74-47AA-AD55-DDAC1DA28A2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1" name="Oval 230">
                <a:extLst>
                  <a:ext uri="{FF2B5EF4-FFF2-40B4-BE49-F238E27FC236}">
                    <a16:creationId xmlns:a16="http://schemas.microsoft.com/office/drawing/2014/main" id="{9729C246-69F4-44B6-B388-F1240AD8DE29}"/>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232" name="Picture 2">
                <a:extLst>
                  <a:ext uri="{FF2B5EF4-FFF2-40B4-BE49-F238E27FC236}">
                    <a16:creationId xmlns:a16="http://schemas.microsoft.com/office/drawing/2014/main" id="{BA3173F3-D46F-4D15-BB2F-EB02617D2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3">
                <a:extLst>
                  <a:ext uri="{FF2B5EF4-FFF2-40B4-BE49-F238E27FC236}">
                    <a16:creationId xmlns:a16="http://schemas.microsoft.com/office/drawing/2014/main" id="{D71DD292-2021-49E9-9C31-4B64C4A2AF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Oval 223">
              <a:extLst>
                <a:ext uri="{FF2B5EF4-FFF2-40B4-BE49-F238E27FC236}">
                  <a16:creationId xmlns:a16="http://schemas.microsoft.com/office/drawing/2014/main" id="{B2F0975B-2D84-4EA6-8E96-CA1B9C73547C}"/>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5" name="Moon 224">
              <a:extLst>
                <a:ext uri="{FF2B5EF4-FFF2-40B4-BE49-F238E27FC236}">
                  <a16:creationId xmlns:a16="http://schemas.microsoft.com/office/drawing/2014/main" id="{48E7B227-9F3F-4312-91E4-4B1A1A3E5F55}"/>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4" name="Group 233">
            <a:extLst>
              <a:ext uri="{FF2B5EF4-FFF2-40B4-BE49-F238E27FC236}">
                <a16:creationId xmlns:a16="http://schemas.microsoft.com/office/drawing/2014/main" id="{DE787E4B-B98E-42DD-B925-8BBC6F927CD5}"/>
              </a:ext>
            </a:extLst>
          </p:cNvPr>
          <p:cNvGrpSpPr>
            <a:grpSpLocks/>
          </p:cNvGrpSpPr>
          <p:nvPr/>
        </p:nvGrpSpPr>
        <p:grpSpPr bwMode="auto">
          <a:xfrm>
            <a:off x="3082932" y="4816586"/>
            <a:ext cx="783956" cy="476250"/>
            <a:chOff x="-240458" y="0"/>
            <a:chExt cx="1613973" cy="1222235"/>
          </a:xfrm>
        </p:grpSpPr>
        <p:sp>
          <p:nvSpPr>
            <p:cNvPr id="235" name="Oval 234">
              <a:extLst>
                <a:ext uri="{FF2B5EF4-FFF2-40B4-BE49-F238E27FC236}">
                  <a16:creationId xmlns:a16="http://schemas.microsoft.com/office/drawing/2014/main" id="{EE579B32-48E7-43A0-AD4C-656701941610}"/>
                </a:ext>
              </a:extLst>
            </p:cNvPr>
            <p:cNvSpPr>
              <a:spLocks noChangeArrowheads="1"/>
            </p:cNvSpPr>
            <p:nvPr/>
          </p:nvSpPr>
          <p:spPr bwMode="auto">
            <a:xfrm>
              <a:off x="1942" y="22085"/>
              <a:ext cx="1152525" cy="1200150"/>
            </a:xfrm>
            <a:prstGeom prst="ellipse">
              <a:avLst/>
            </a:prstGeom>
            <a:noFill/>
            <a:ln w="28575">
              <a:solidFill>
                <a:srgbClr val="FF0000"/>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100"/>
                </a:lnSpc>
                <a:defRPr sz="1000"/>
              </a:pPr>
              <a:endParaRPr lang="en-GB" sz="1200" b="1">
                <a:solidFill>
                  <a:srgbClr val="FF0000"/>
                </a:solidFill>
                <a:latin typeface="Arial"/>
                <a:cs typeface="Arial"/>
              </a:endParaRPr>
            </a:p>
            <a:p>
              <a:pPr algn="ctr">
                <a:lnSpc>
                  <a:spcPts val="1000"/>
                </a:lnSpc>
                <a:defRPr sz="1000"/>
              </a:pPr>
              <a:endParaRPr lang="en-GB" sz="1000">
                <a:solidFill>
                  <a:srgbClr val="FF0000"/>
                </a:solidFill>
                <a:latin typeface="Calibri" panose="020F0502020204030204"/>
              </a:endParaRPr>
            </a:p>
          </p:txBody>
        </p:sp>
        <p:sp>
          <p:nvSpPr>
            <p:cNvPr id="236" name="Text Box 114">
              <a:extLst>
                <a:ext uri="{FF2B5EF4-FFF2-40B4-BE49-F238E27FC236}">
                  <a16:creationId xmlns:a16="http://schemas.microsoft.com/office/drawing/2014/main" id="{5579D7A0-CC5C-4556-9615-1CD115EFC2CF}"/>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FF0000"/>
                  </a:solidFill>
                  <a:latin typeface="Times New Roman"/>
                  <a:cs typeface="Times New Roman"/>
                </a:rPr>
                <a:t>  </a:t>
              </a:r>
              <a:r>
                <a:rPr lang="en-GB" sz="800" b="1" dirty="0">
                  <a:solidFill>
                    <a:srgbClr val="FF0000"/>
                  </a:solidFill>
                  <a:latin typeface="Times New Roman"/>
                  <a:cs typeface="Times New Roman"/>
                </a:rPr>
                <a:t> PQC</a:t>
              </a:r>
              <a:endParaRPr lang="en-GB" sz="800" dirty="0">
                <a:solidFill>
                  <a:srgbClr val="FF0000"/>
                </a:solidFill>
                <a:latin typeface="Calibri" panose="020F0502020204030204"/>
              </a:endParaRPr>
            </a:p>
          </p:txBody>
        </p:sp>
        <p:sp>
          <p:nvSpPr>
            <p:cNvPr id="237" name="Line 115">
              <a:extLst>
                <a:ext uri="{FF2B5EF4-FFF2-40B4-BE49-F238E27FC236}">
                  <a16:creationId xmlns:a16="http://schemas.microsoft.com/office/drawing/2014/main" id="{BF6E18CF-73E0-4EDE-85F2-D94A06396A31}"/>
                </a:ext>
              </a:extLst>
            </p:cNvPr>
            <p:cNvSpPr>
              <a:spLocks noChangeShapeType="1"/>
            </p:cNvSpPr>
            <p:nvPr/>
          </p:nvSpPr>
          <p:spPr bwMode="auto">
            <a:xfrm>
              <a:off x="40044" y="449965"/>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8" name="Line 116">
              <a:extLst>
                <a:ext uri="{FF2B5EF4-FFF2-40B4-BE49-F238E27FC236}">
                  <a16:creationId xmlns:a16="http://schemas.microsoft.com/office/drawing/2014/main" id="{C4915D02-F2AD-4F32-81BE-7EE94AB660FB}"/>
                </a:ext>
              </a:extLst>
            </p:cNvPr>
            <p:cNvSpPr>
              <a:spLocks noChangeShapeType="1"/>
            </p:cNvSpPr>
            <p:nvPr/>
          </p:nvSpPr>
          <p:spPr bwMode="auto">
            <a:xfrm>
              <a:off x="40044" y="804792"/>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9" name="Text Box 117">
              <a:extLst>
                <a:ext uri="{FF2B5EF4-FFF2-40B4-BE49-F238E27FC236}">
                  <a16:creationId xmlns:a16="http://schemas.microsoft.com/office/drawing/2014/main" id="{E64FA709-8717-4BC4-A5C8-5346DDF013CE}"/>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FF0000"/>
                  </a:solidFill>
                  <a:latin typeface="Times New Roman"/>
                  <a:cs typeface="Times New Roman"/>
                </a:rPr>
                <a:t> NG</a:t>
              </a:r>
              <a:endParaRPr lang="en-GB" sz="800" dirty="0">
                <a:solidFill>
                  <a:srgbClr val="FF0000"/>
                </a:solidFill>
                <a:latin typeface="Calibri" panose="020F0502020204030204"/>
              </a:endParaRPr>
            </a:p>
          </p:txBody>
        </p:sp>
        <p:sp>
          <p:nvSpPr>
            <p:cNvPr id="240" name="Text Box 119">
              <a:extLst>
                <a:ext uri="{FF2B5EF4-FFF2-40B4-BE49-F238E27FC236}">
                  <a16:creationId xmlns:a16="http://schemas.microsoft.com/office/drawing/2014/main" id="{01FF6AB2-F7C1-4807-AA4D-58330D7284F9}"/>
                </a:ext>
              </a:extLst>
            </p:cNvPr>
            <p:cNvSpPr txBox="1">
              <a:spLocks noChangeArrowheads="1"/>
            </p:cNvSpPr>
            <p:nvPr/>
          </p:nvSpPr>
          <p:spPr bwMode="auto">
            <a:xfrm>
              <a:off x="-240458" y="527492"/>
              <a:ext cx="1613973" cy="479984"/>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FF0000"/>
                  </a:solidFill>
                  <a:latin typeface="Arial"/>
                  <a:cs typeface="Arial"/>
                </a:rPr>
                <a:t>  </a:t>
              </a:r>
              <a:r>
                <a:rPr lang="en-US" sz="400" dirty="0">
                  <a:solidFill>
                    <a:srgbClr val="FF0000"/>
                  </a:solidFill>
                  <a:latin typeface="Arial"/>
                  <a:cs typeface="Arial"/>
                </a:rPr>
                <a:t>Day- Month- Year</a:t>
              </a:r>
              <a:endParaRPr lang="en-US" sz="400" dirty="0">
                <a:solidFill>
                  <a:srgbClr val="FF0000"/>
                </a:solidFill>
                <a:latin typeface="Calibri" panose="020F0502020204030204"/>
              </a:endParaRPr>
            </a:p>
          </p:txBody>
        </p:sp>
      </p:grpSp>
      <p:grpSp>
        <p:nvGrpSpPr>
          <p:cNvPr id="304" name="Group 297">
            <a:extLst>
              <a:ext uri="{FF2B5EF4-FFF2-40B4-BE49-F238E27FC236}">
                <a16:creationId xmlns:a16="http://schemas.microsoft.com/office/drawing/2014/main" id="{1661F137-C03F-4C25-937C-008B8B177A67}"/>
              </a:ext>
            </a:extLst>
          </p:cNvPr>
          <p:cNvGrpSpPr>
            <a:grpSpLocks/>
          </p:cNvGrpSpPr>
          <p:nvPr/>
        </p:nvGrpSpPr>
        <p:grpSpPr bwMode="auto">
          <a:xfrm rot="10800000">
            <a:off x="6141773" y="2339795"/>
            <a:ext cx="328587" cy="404280"/>
            <a:chOff x="4239272" y="4596799"/>
            <a:chExt cx="1499664" cy="1866627"/>
          </a:xfrm>
        </p:grpSpPr>
        <p:grpSp>
          <p:nvGrpSpPr>
            <p:cNvPr id="305" name="Group 304">
              <a:extLst>
                <a:ext uri="{FF2B5EF4-FFF2-40B4-BE49-F238E27FC236}">
                  <a16:creationId xmlns:a16="http://schemas.microsoft.com/office/drawing/2014/main" id="{29B947C8-BE35-43B1-B96D-864DDDA4F85D}"/>
                </a:ext>
              </a:extLst>
            </p:cNvPr>
            <p:cNvGrpSpPr>
              <a:grpSpLocks/>
            </p:cNvGrpSpPr>
            <p:nvPr/>
          </p:nvGrpSpPr>
          <p:grpSpPr bwMode="auto">
            <a:xfrm rot="-5400000">
              <a:off x="4055790" y="4780281"/>
              <a:ext cx="1866627" cy="1499664"/>
              <a:chOff x="1907236" y="2765397"/>
              <a:chExt cx="1511457" cy="1339701"/>
            </a:xfrm>
          </p:grpSpPr>
          <p:sp>
            <p:nvSpPr>
              <p:cNvPr id="308" name="Flowchart: Stored Data 307">
                <a:extLst>
                  <a:ext uri="{FF2B5EF4-FFF2-40B4-BE49-F238E27FC236}">
                    <a16:creationId xmlns:a16="http://schemas.microsoft.com/office/drawing/2014/main" id="{3B2DB459-36CB-4B78-98D9-6FD022DF50C5}"/>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9" name="Flowchart: Stored Data 308">
                <a:extLst>
                  <a:ext uri="{FF2B5EF4-FFF2-40B4-BE49-F238E27FC236}">
                    <a16:creationId xmlns:a16="http://schemas.microsoft.com/office/drawing/2014/main" id="{7123AD6F-442B-424B-A177-974AD916CABC}"/>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10" name="Flowchart: Stored Data 309">
                <a:extLst>
                  <a:ext uri="{FF2B5EF4-FFF2-40B4-BE49-F238E27FC236}">
                    <a16:creationId xmlns:a16="http://schemas.microsoft.com/office/drawing/2014/main" id="{F3B9C2DE-37D5-4ADF-B4FB-DBE670549591}"/>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1" name="Flowchart: Stored Data 310">
                <a:extLst>
                  <a:ext uri="{FF2B5EF4-FFF2-40B4-BE49-F238E27FC236}">
                    <a16:creationId xmlns:a16="http://schemas.microsoft.com/office/drawing/2014/main" id="{BFBDD40A-640A-4D71-9235-49D48E1A9A49}"/>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2" name="Oval 311">
                <a:extLst>
                  <a:ext uri="{FF2B5EF4-FFF2-40B4-BE49-F238E27FC236}">
                    <a16:creationId xmlns:a16="http://schemas.microsoft.com/office/drawing/2014/main" id="{3DAB6C89-0F56-4B02-B632-BEE317D92645}"/>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3" name="Oval 312">
                <a:extLst>
                  <a:ext uri="{FF2B5EF4-FFF2-40B4-BE49-F238E27FC236}">
                    <a16:creationId xmlns:a16="http://schemas.microsoft.com/office/drawing/2014/main" id="{90BEDD7C-25C2-4452-9D9E-F378AB3DAE72}"/>
                  </a:ext>
                </a:extLst>
              </p:cNvPr>
              <p:cNvSpPr/>
              <p:nvPr/>
            </p:nvSpPr>
            <p:spPr>
              <a:xfrm>
                <a:off x="2293938" y="3502046"/>
                <a:ext cx="472629" cy="475074"/>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14" name="Picture 2">
                <a:extLst>
                  <a:ext uri="{FF2B5EF4-FFF2-40B4-BE49-F238E27FC236}">
                    <a16:creationId xmlns:a16="http://schemas.microsoft.com/office/drawing/2014/main" id="{2CBDD1B8-DEB4-4FA3-8A79-E75DCAD05E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 name="Picture 3">
                <a:extLst>
                  <a:ext uri="{FF2B5EF4-FFF2-40B4-BE49-F238E27FC236}">
                    <a16:creationId xmlns:a16="http://schemas.microsoft.com/office/drawing/2014/main" id="{A1A1669A-F871-4D17-B267-0AF53BDD3F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6" name="Oval 305">
              <a:extLst>
                <a:ext uri="{FF2B5EF4-FFF2-40B4-BE49-F238E27FC236}">
                  <a16:creationId xmlns:a16="http://schemas.microsoft.com/office/drawing/2014/main" id="{84C8B3CA-2309-4CC9-A45F-D77A63D734EF}"/>
                </a:ext>
              </a:extLst>
            </p:cNvPr>
            <p:cNvSpPr/>
            <p:nvPr/>
          </p:nvSpPr>
          <p:spPr>
            <a:xfrm rot="5400000">
              <a:off x="5186579" y="5506179"/>
              <a:ext cx="348943" cy="356621"/>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7" name="Moon 306">
              <a:extLst>
                <a:ext uri="{FF2B5EF4-FFF2-40B4-BE49-F238E27FC236}">
                  <a16:creationId xmlns:a16="http://schemas.microsoft.com/office/drawing/2014/main" id="{EAC5D54F-89EE-4AA3-90DB-C63C1DB3CD94}"/>
                </a:ext>
              </a:extLst>
            </p:cNvPr>
            <p:cNvSpPr/>
            <p:nvPr/>
          </p:nvSpPr>
          <p:spPr>
            <a:xfrm>
              <a:off x="4975468" y="5464088"/>
              <a:ext cx="187694" cy="456801"/>
            </a:xfrm>
            <a:prstGeom prst="moon">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pic>
        <p:nvPicPr>
          <p:cNvPr id="317" name="Picture 316">
            <a:extLst>
              <a:ext uri="{FF2B5EF4-FFF2-40B4-BE49-F238E27FC236}">
                <a16:creationId xmlns:a16="http://schemas.microsoft.com/office/drawing/2014/main" id="{60E92C3A-800F-4ADF-B0AD-A3B516951C27}"/>
              </a:ext>
            </a:extLst>
          </p:cNvPr>
          <p:cNvPicPr>
            <a:picLocks noChangeAspect="1"/>
          </p:cNvPicPr>
          <p:nvPr/>
        </p:nvPicPr>
        <p:blipFill>
          <a:blip r:embed="rId15"/>
          <a:stretch>
            <a:fillRect/>
          </a:stretch>
        </p:blipFill>
        <p:spPr>
          <a:xfrm>
            <a:off x="7055072" y="2808226"/>
            <a:ext cx="1801871" cy="1595941"/>
          </a:xfrm>
          <a:prstGeom prst="rect">
            <a:avLst/>
          </a:prstGeom>
          <a:ln>
            <a:solidFill>
              <a:schemeClr val="tx1">
                <a:lumMod val="50000"/>
                <a:lumOff val="50000"/>
              </a:schemeClr>
            </a:solidFill>
          </a:ln>
        </p:spPr>
      </p:pic>
      <p:pic>
        <p:nvPicPr>
          <p:cNvPr id="319" name="Picture 318">
            <a:extLst>
              <a:ext uri="{FF2B5EF4-FFF2-40B4-BE49-F238E27FC236}">
                <a16:creationId xmlns:a16="http://schemas.microsoft.com/office/drawing/2014/main" id="{4488AB7F-34EA-490B-8DF5-3DF298C02C0B}"/>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6786361" y="2237893"/>
            <a:ext cx="572536" cy="408387"/>
          </a:xfrm>
          <a:prstGeom prst="rect">
            <a:avLst/>
          </a:prstGeom>
        </p:spPr>
      </p:pic>
      <p:pic>
        <p:nvPicPr>
          <p:cNvPr id="320" name="Picture 319">
            <a:extLst>
              <a:ext uri="{FF2B5EF4-FFF2-40B4-BE49-F238E27FC236}">
                <a16:creationId xmlns:a16="http://schemas.microsoft.com/office/drawing/2014/main" id="{76F5BB28-35C0-49AE-A8E3-6EF3F63BFE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532" y="2202802"/>
            <a:ext cx="219634" cy="201401"/>
          </a:xfrm>
          <a:prstGeom prst="rect">
            <a:avLst/>
          </a:prstGeom>
          <a:ln w="28575">
            <a:noFill/>
          </a:ln>
        </p:spPr>
      </p:pic>
      <p:grpSp>
        <p:nvGrpSpPr>
          <p:cNvPr id="321" name="Group 810">
            <a:extLst>
              <a:ext uri="{FF2B5EF4-FFF2-40B4-BE49-F238E27FC236}">
                <a16:creationId xmlns:a16="http://schemas.microsoft.com/office/drawing/2014/main" id="{89147AE3-DBB7-4DA5-978C-E469D6E00EA3}"/>
              </a:ext>
            </a:extLst>
          </p:cNvPr>
          <p:cNvGrpSpPr>
            <a:grpSpLocks/>
          </p:cNvGrpSpPr>
          <p:nvPr/>
        </p:nvGrpSpPr>
        <p:grpSpPr bwMode="auto">
          <a:xfrm rot="-2700000">
            <a:off x="6409764" y="2317528"/>
            <a:ext cx="316977" cy="355532"/>
            <a:chOff x="2396" y="2242"/>
            <a:chExt cx="885" cy="907"/>
          </a:xfrm>
        </p:grpSpPr>
        <p:sp>
          <p:nvSpPr>
            <p:cNvPr id="322" name="AutoShape 811">
              <a:extLst>
                <a:ext uri="{FF2B5EF4-FFF2-40B4-BE49-F238E27FC236}">
                  <a16:creationId xmlns:a16="http://schemas.microsoft.com/office/drawing/2014/main" id="{DD7C98CD-DD91-419D-BDAA-ADE37FAC741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3" name="AutoShape 812">
              <a:extLst>
                <a:ext uri="{FF2B5EF4-FFF2-40B4-BE49-F238E27FC236}">
                  <a16:creationId xmlns:a16="http://schemas.microsoft.com/office/drawing/2014/main" id="{9B2868EA-F48C-4AB2-ABBB-460A1C993F2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324" name="Group 813">
              <a:extLst>
                <a:ext uri="{FF2B5EF4-FFF2-40B4-BE49-F238E27FC236}">
                  <a16:creationId xmlns:a16="http://schemas.microsoft.com/office/drawing/2014/main" id="{6408BF76-1C4B-4BA0-A3BE-0C7210638653}"/>
                </a:ext>
              </a:extLst>
            </p:cNvPr>
            <p:cNvGrpSpPr>
              <a:grpSpLocks/>
            </p:cNvGrpSpPr>
            <p:nvPr/>
          </p:nvGrpSpPr>
          <p:grpSpPr bwMode="auto">
            <a:xfrm>
              <a:off x="2396" y="2264"/>
              <a:ext cx="885" cy="885"/>
              <a:chOff x="2396" y="2264"/>
              <a:chExt cx="885" cy="885"/>
            </a:xfrm>
          </p:grpSpPr>
          <p:sp>
            <p:nvSpPr>
              <p:cNvPr id="355" name="Freeform 814">
                <a:extLst>
                  <a:ext uri="{FF2B5EF4-FFF2-40B4-BE49-F238E27FC236}">
                    <a16:creationId xmlns:a16="http://schemas.microsoft.com/office/drawing/2014/main" id="{D476C77C-7E9B-41C2-B82C-932B20D4D468}"/>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356" name="Freeform 815">
                <a:extLst>
                  <a:ext uri="{FF2B5EF4-FFF2-40B4-BE49-F238E27FC236}">
                    <a16:creationId xmlns:a16="http://schemas.microsoft.com/office/drawing/2014/main" id="{BF3524D0-9F87-48E0-AC8D-F2BF0E094158}"/>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325" name="AutoShape 816">
              <a:extLst>
                <a:ext uri="{FF2B5EF4-FFF2-40B4-BE49-F238E27FC236}">
                  <a16:creationId xmlns:a16="http://schemas.microsoft.com/office/drawing/2014/main" id="{1FDAD0A3-2950-4722-9A4D-F495A3645B15}"/>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6" name="AutoShape 817">
              <a:extLst>
                <a:ext uri="{FF2B5EF4-FFF2-40B4-BE49-F238E27FC236}">
                  <a16:creationId xmlns:a16="http://schemas.microsoft.com/office/drawing/2014/main" id="{B69E2E56-3425-47D4-8899-7459E78D28B1}"/>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7" name="AutoShape 818">
              <a:extLst>
                <a:ext uri="{FF2B5EF4-FFF2-40B4-BE49-F238E27FC236}">
                  <a16:creationId xmlns:a16="http://schemas.microsoft.com/office/drawing/2014/main" id="{A0976CAF-D815-4945-A8E1-0525C606327B}"/>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8" name="Oval 819">
              <a:extLst>
                <a:ext uri="{FF2B5EF4-FFF2-40B4-BE49-F238E27FC236}">
                  <a16:creationId xmlns:a16="http://schemas.microsoft.com/office/drawing/2014/main" id="{5CFDDA0F-526F-4F18-9228-4468668DF00F}"/>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9" name="AutoShape 820">
              <a:extLst>
                <a:ext uri="{FF2B5EF4-FFF2-40B4-BE49-F238E27FC236}">
                  <a16:creationId xmlns:a16="http://schemas.microsoft.com/office/drawing/2014/main" id="{E43ECB79-A890-444A-BBA1-26E8D0A2598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0" name="AutoShape 821">
              <a:extLst>
                <a:ext uri="{FF2B5EF4-FFF2-40B4-BE49-F238E27FC236}">
                  <a16:creationId xmlns:a16="http://schemas.microsoft.com/office/drawing/2014/main" id="{EC601716-AD6F-4842-9325-0A1510A4B0AD}"/>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1" name="AutoShape 822">
              <a:extLst>
                <a:ext uri="{FF2B5EF4-FFF2-40B4-BE49-F238E27FC236}">
                  <a16:creationId xmlns:a16="http://schemas.microsoft.com/office/drawing/2014/main" id="{BDA7F213-75DE-426C-8EC8-229FE555EF04}"/>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2" name="AutoShape 823">
              <a:extLst>
                <a:ext uri="{FF2B5EF4-FFF2-40B4-BE49-F238E27FC236}">
                  <a16:creationId xmlns:a16="http://schemas.microsoft.com/office/drawing/2014/main" id="{82281F22-F895-4416-BDCD-7EEC0ABF2E0F}"/>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3" name="AutoShape 824">
              <a:extLst>
                <a:ext uri="{FF2B5EF4-FFF2-40B4-BE49-F238E27FC236}">
                  <a16:creationId xmlns:a16="http://schemas.microsoft.com/office/drawing/2014/main" id="{1271D6D0-05BD-4652-BF9A-62958FAFBF20}"/>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4" name="AutoShape 825">
              <a:extLst>
                <a:ext uri="{FF2B5EF4-FFF2-40B4-BE49-F238E27FC236}">
                  <a16:creationId xmlns:a16="http://schemas.microsoft.com/office/drawing/2014/main" id="{A0F6FD03-D3DC-4909-9C17-92ACAF488900}"/>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5" name="AutoShape 826">
              <a:extLst>
                <a:ext uri="{FF2B5EF4-FFF2-40B4-BE49-F238E27FC236}">
                  <a16:creationId xmlns:a16="http://schemas.microsoft.com/office/drawing/2014/main" id="{307BF23F-F7B1-4293-93EB-CAD88E152325}"/>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6" name="AutoShape 827">
              <a:extLst>
                <a:ext uri="{FF2B5EF4-FFF2-40B4-BE49-F238E27FC236}">
                  <a16:creationId xmlns:a16="http://schemas.microsoft.com/office/drawing/2014/main" id="{5EB6FCE4-235B-47B5-A847-84A93E0C34D8}"/>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7" name="AutoShape 828">
              <a:extLst>
                <a:ext uri="{FF2B5EF4-FFF2-40B4-BE49-F238E27FC236}">
                  <a16:creationId xmlns:a16="http://schemas.microsoft.com/office/drawing/2014/main" id="{8891487E-DD59-4BD9-B0FC-6CCCEFA6E243}"/>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8" name="AutoShape 829">
              <a:extLst>
                <a:ext uri="{FF2B5EF4-FFF2-40B4-BE49-F238E27FC236}">
                  <a16:creationId xmlns:a16="http://schemas.microsoft.com/office/drawing/2014/main" id="{FFC8B77A-F69E-4CBC-B2CD-6156F564EF1F}"/>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9" name="AutoShape 830">
              <a:extLst>
                <a:ext uri="{FF2B5EF4-FFF2-40B4-BE49-F238E27FC236}">
                  <a16:creationId xmlns:a16="http://schemas.microsoft.com/office/drawing/2014/main" id="{054CFC27-1F4E-4DDC-B71A-586DD98356CD}"/>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0" name="AutoShape 831">
              <a:extLst>
                <a:ext uri="{FF2B5EF4-FFF2-40B4-BE49-F238E27FC236}">
                  <a16:creationId xmlns:a16="http://schemas.microsoft.com/office/drawing/2014/main" id="{0325B484-AEFD-4F27-8009-CEF90184DF5A}"/>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1" name="AutoShape 832">
              <a:extLst>
                <a:ext uri="{FF2B5EF4-FFF2-40B4-BE49-F238E27FC236}">
                  <a16:creationId xmlns:a16="http://schemas.microsoft.com/office/drawing/2014/main" id="{34BF7A49-BB5E-465A-AF63-A0564FEF1EC1}"/>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2" name="AutoShape 833">
              <a:extLst>
                <a:ext uri="{FF2B5EF4-FFF2-40B4-BE49-F238E27FC236}">
                  <a16:creationId xmlns:a16="http://schemas.microsoft.com/office/drawing/2014/main" id="{78E2C62F-1797-48E7-8C62-4D592922CC88}"/>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3" name="AutoShape 834">
              <a:extLst>
                <a:ext uri="{FF2B5EF4-FFF2-40B4-BE49-F238E27FC236}">
                  <a16:creationId xmlns:a16="http://schemas.microsoft.com/office/drawing/2014/main" id="{A03A88ED-4B49-4D38-8891-3AE444960D0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4" name="AutoShape 835">
              <a:extLst>
                <a:ext uri="{FF2B5EF4-FFF2-40B4-BE49-F238E27FC236}">
                  <a16:creationId xmlns:a16="http://schemas.microsoft.com/office/drawing/2014/main" id="{4442B945-7F87-4391-9D7A-AD3B8921EF7D}"/>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5" name="AutoShape 836">
              <a:extLst>
                <a:ext uri="{FF2B5EF4-FFF2-40B4-BE49-F238E27FC236}">
                  <a16:creationId xmlns:a16="http://schemas.microsoft.com/office/drawing/2014/main" id="{23EC725F-F43E-4B7A-A6B2-BE3C4F86B6B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6" name="AutoShape 837">
              <a:extLst>
                <a:ext uri="{FF2B5EF4-FFF2-40B4-BE49-F238E27FC236}">
                  <a16:creationId xmlns:a16="http://schemas.microsoft.com/office/drawing/2014/main" id="{45461CF6-BF82-4EC4-AEF6-4A53AAE95FF4}"/>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7" name="AutoShape 838">
              <a:extLst>
                <a:ext uri="{FF2B5EF4-FFF2-40B4-BE49-F238E27FC236}">
                  <a16:creationId xmlns:a16="http://schemas.microsoft.com/office/drawing/2014/main" id="{32AD9B75-D0D7-430F-AEA9-53D341F789E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8" name="AutoShape 839">
              <a:extLst>
                <a:ext uri="{FF2B5EF4-FFF2-40B4-BE49-F238E27FC236}">
                  <a16:creationId xmlns:a16="http://schemas.microsoft.com/office/drawing/2014/main" id="{ED0B61C1-40BB-4AB7-8039-357BD3FFEB85}"/>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9" name="AutoShape 840">
              <a:extLst>
                <a:ext uri="{FF2B5EF4-FFF2-40B4-BE49-F238E27FC236}">
                  <a16:creationId xmlns:a16="http://schemas.microsoft.com/office/drawing/2014/main" id="{E9EC7CAE-B397-49BF-859F-CB56AED8DDC1}"/>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0" name="AutoShape 841">
              <a:extLst>
                <a:ext uri="{FF2B5EF4-FFF2-40B4-BE49-F238E27FC236}">
                  <a16:creationId xmlns:a16="http://schemas.microsoft.com/office/drawing/2014/main" id="{8A8C1CDC-A6D3-40B9-BB47-7368F99D1801}"/>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1" name="AutoShape 842">
              <a:extLst>
                <a:ext uri="{FF2B5EF4-FFF2-40B4-BE49-F238E27FC236}">
                  <a16:creationId xmlns:a16="http://schemas.microsoft.com/office/drawing/2014/main" id="{06414A6C-E6C0-4412-AD4E-9CE713E321E0}"/>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2" name="AutoShape 843">
              <a:extLst>
                <a:ext uri="{FF2B5EF4-FFF2-40B4-BE49-F238E27FC236}">
                  <a16:creationId xmlns:a16="http://schemas.microsoft.com/office/drawing/2014/main" id="{1E423168-0650-487F-905B-CBBA7D02D314}"/>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3" name="AutoShape 844">
              <a:extLst>
                <a:ext uri="{FF2B5EF4-FFF2-40B4-BE49-F238E27FC236}">
                  <a16:creationId xmlns:a16="http://schemas.microsoft.com/office/drawing/2014/main" id="{5FCE739E-94B7-4EAF-8984-3FD46CF4FF71}"/>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4" name="AutoShape 845">
              <a:extLst>
                <a:ext uri="{FF2B5EF4-FFF2-40B4-BE49-F238E27FC236}">
                  <a16:creationId xmlns:a16="http://schemas.microsoft.com/office/drawing/2014/main" id="{C027A565-5371-4F91-AC40-C3886E98FB7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357" name="二等辺三角形 7172">
            <a:extLst>
              <a:ext uri="{FF2B5EF4-FFF2-40B4-BE49-F238E27FC236}">
                <a16:creationId xmlns:a16="http://schemas.microsoft.com/office/drawing/2014/main" id="{C74E4B1A-62CB-4963-9B85-F497F874C981}"/>
              </a:ext>
            </a:extLst>
          </p:cNvPr>
          <p:cNvSpPr>
            <a:spLocks noChangeArrowheads="1"/>
          </p:cNvSpPr>
          <p:nvPr/>
        </p:nvSpPr>
        <p:spPr bwMode="auto">
          <a:xfrm rot="16991479" flipH="1">
            <a:off x="6576329" y="2106869"/>
            <a:ext cx="254122" cy="226517"/>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358" name="Picture 357">
            <a:extLst>
              <a:ext uri="{FF2B5EF4-FFF2-40B4-BE49-F238E27FC236}">
                <a16:creationId xmlns:a16="http://schemas.microsoft.com/office/drawing/2014/main" id="{CCC88E74-C2FE-4BE7-8C6F-84F06CD0E837}"/>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6019" b="88704" l="28958" r="71823"/>
                    </a14:imgEffect>
                  </a14:imgLayer>
                </a14:imgProps>
              </a:ext>
            </a:extLst>
          </a:blip>
          <a:srcRect l="27856" t="8121" r="27299" b="12294"/>
          <a:stretch/>
        </p:blipFill>
        <p:spPr>
          <a:xfrm>
            <a:off x="6331196" y="2970966"/>
            <a:ext cx="696479" cy="632503"/>
          </a:xfrm>
          <a:prstGeom prst="rect">
            <a:avLst/>
          </a:prstGeom>
        </p:spPr>
      </p:pic>
      <p:cxnSp>
        <p:nvCxnSpPr>
          <p:cNvPr id="359" name="Straight Arrow Connector 358">
            <a:extLst>
              <a:ext uri="{FF2B5EF4-FFF2-40B4-BE49-F238E27FC236}">
                <a16:creationId xmlns:a16="http://schemas.microsoft.com/office/drawing/2014/main" id="{694AAE15-EF71-4FD3-82FE-9EECFCA74714}"/>
              </a:ext>
            </a:extLst>
          </p:cNvPr>
          <p:cNvCxnSpPr>
            <a:cxnSpLocks/>
          </p:cNvCxnSpPr>
          <p:nvPr/>
        </p:nvCxnSpPr>
        <p:spPr>
          <a:xfrm>
            <a:off x="6770524" y="2704822"/>
            <a:ext cx="1975" cy="3701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2EDA6018-BFA2-4750-9444-88E958D96726}"/>
              </a:ext>
            </a:extLst>
          </p:cNvPr>
          <p:cNvSpPr/>
          <p:nvPr/>
        </p:nvSpPr>
        <p:spPr>
          <a:xfrm>
            <a:off x="5991478" y="2601614"/>
            <a:ext cx="845077" cy="548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Direct print stock card</a:t>
            </a:r>
          </a:p>
        </p:txBody>
      </p:sp>
      <p:grpSp>
        <p:nvGrpSpPr>
          <p:cNvPr id="364" name="Group 297">
            <a:extLst>
              <a:ext uri="{FF2B5EF4-FFF2-40B4-BE49-F238E27FC236}">
                <a16:creationId xmlns:a16="http://schemas.microsoft.com/office/drawing/2014/main" id="{5DF3FF57-2C1F-424E-BED4-FA1F73948E76}"/>
              </a:ext>
            </a:extLst>
          </p:cNvPr>
          <p:cNvGrpSpPr>
            <a:grpSpLocks/>
          </p:cNvGrpSpPr>
          <p:nvPr/>
        </p:nvGrpSpPr>
        <p:grpSpPr bwMode="auto">
          <a:xfrm rot="5400000">
            <a:off x="9504568" y="5165828"/>
            <a:ext cx="438241" cy="497870"/>
            <a:chOff x="4239272" y="4596799"/>
            <a:chExt cx="1499664" cy="1866627"/>
          </a:xfrm>
        </p:grpSpPr>
        <p:grpSp>
          <p:nvGrpSpPr>
            <p:cNvPr id="365" name="Group 364">
              <a:extLst>
                <a:ext uri="{FF2B5EF4-FFF2-40B4-BE49-F238E27FC236}">
                  <a16:creationId xmlns:a16="http://schemas.microsoft.com/office/drawing/2014/main" id="{2C420DD9-6FF8-4641-8905-54B3BF7AA1B0}"/>
                </a:ext>
              </a:extLst>
            </p:cNvPr>
            <p:cNvGrpSpPr>
              <a:grpSpLocks/>
            </p:cNvGrpSpPr>
            <p:nvPr/>
          </p:nvGrpSpPr>
          <p:grpSpPr bwMode="auto">
            <a:xfrm rot="-5400000">
              <a:off x="4055790" y="4780281"/>
              <a:ext cx="1866627" cy="1499664"/>
              <a:chOff x="1907236" y="2765397"/>
              <a:chExt cx="1511457" cy="1339701"/>
            </a:xfrm>
          </p:grpSpPr>
          <p:sp>
            <p:nvSpPr>
              <p:cNvPr id="368" name="Flowchart: Stored Data 367">
                <a:extLst>
                  <a:ext uri="{FF2B5EF4-FFF2-40B4-BE49-F238E27FC236}">
                    <a16:creationId xmlns:a16="http://schemas.microsoft.com/office/drawing/2014/main" id="{FE61A7FB-2BAA-4827-ACDC-B606F4B0859B}"/>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9" name="Flowchart: Stored Data 368">
                <a:extLst>
                  <a:ext uri="{FF2B5EF4-FFF2-40B4-BE49-F238E27FC236}">
                    <a16:creationId xmlns:a16="http://schemas.microsoft.com/office/drawing/2014/main" id="{0DB34BCE-C079-45F8-9530-D4D100E947EA}"/>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70" name="Flowchart: Stored Data 369">
                <a:extLst>
                  <a:ext uri="{FF2B5EF4-FFF2-40B4-BE49-F238E27FC236}">
                    <a16:creationId xmlns:a16="http://schemas.microsoft.com/office/drawing/2014/main" id="{76897F2F-0668-4B95-93B6-345B6C984D17}"/>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1" name="Flowchart: Stored Data 370">
                <a:extLst>
                  <a:ext uri="{FF2B5EF4-FFF2-40B4-BE49-F238E27FC236}">
                    <a16:creationId xmlns:a16="http://schemas.microsoft.com/office/drawing/2014/main" id="{CBCB22FC-9D4A-4372-96F0-F77236FE6F47}"/>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2" name="Oval 371">
                <a:extLst>
                  <a:ext uri="{FF2B5EF4-FFF2-40B4-BE49-F238E27FC236}">
                    <a16:creationId xmlns:a16="http://schemas.microsoft.com/office/drawing/2014/main" id="{DA68E7EF-EB3E-4429-98ED-15E291B699E2}"/>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sp>
            <p:nvSpPr>
              <p:cNvPr id="373" name="Oval 372">
                <a:extLst>
                  <a:ext uri="{FF2B5EF4-FFF2-40B4-BE49-F238E27FC236}">
                    <a16:creationId xmlns:a16="http://schemas.microsoft.com/office/drawing/2014/main" id="{1C3F2620-6002-4334-A3F6-BA7869697AEC}"/>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74" name="Picture 2">
                <a:extLst>
                  <a:ext uri="{FF2B5EF4-FFF2-40B4-BE49-F238E27FC236}">
                    <a16:creationId xmlns:a16="http://schemas.microsoft.com/office/drawing/2014/main" id="{2E5785B7-5C8D-4A7D-A4F9-EE27C1FE80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5" name="Picture 3">
                <a:extLst>
                  <a:ext uri="{FF2B5EF4-FFF2-40B4-BE49-F238E27FC236}">
                    <a16:creationId xmlns:a16="http://schemas.microsoft.com/office/drawing/2014/main" id="{828421D7-6C4B-426A-8411-2A78C8017B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6" name="Oval 365">
              <a:extLst>
                <a:ext uri="{FF2B5EF4-FFF2-40B4-BE49-F238E27FC236}">
                  <a16:creationId xmlns:a16="http://schemas.microsoft.com/office/drawing/2014/main" id="{B30C84D9-81C3-4DF5-A928-62A83AD9B763}"/>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7" name="Moon 366">
              <a:extLst>
                <a:ext uri="{FF2B5EF4-FFF2-40B4-BE49-F238E27FC236}">
                  <a16:creationId xmlns:a16="http://schemas.microsoft.com/office/drawing/2014/main" id="{F13C8646-423E-4EDE-B3F9-7FB081E9D3FD}"/>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sp>
        <p:nvSpPr>
          <p:cNvPr id="376" name="Rectangle 375">
            <a:extLst>
              <a:ext uri="{FF2B5EF4-FFF2-40B4-BE49-F238E27FC236}">
                <a16:creationId xmlns:a16="http://schemas.microsoft.com/office/drawing/2014/main" id="{732B1503-131F-4F4D-97DA-AB8E0B2AA2A8}"/>
              </a:ext>
            </a:extLst>
          </p:cNvPr>
          <p:cNvSpPr/>
          <p:nvPr/>
        </p:nvSpPr>
        <p:spPr>
          <a:xfrm>
            <a:off x="6080620" y="2103402"/>
            <a:ext cx="558486" cy="181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MCS</a:t>
            </a:r>
          </a:p>
        </p:txBody>
      </p:sp>
      <p:sp>
        <p:nvSpPr>
          <p:cNvPr id="378" name="Rectangle 377">
            <a:extLst>
              <a:ext uri="{FF2B5EF4-FFF2-40B4-BE49-F238E27FC236}">
                <a16:creationId xmlns:a16="http://schemas.microsoft.com/office/drawing/2014/main" id="{05B10E7A-FB8D-4A8D-A172-5AB87C1E6DAF}"/>
              </a:ext>
            </a:extLst>
          </p:cNvPr>
          <p:cNvSpPr/>
          <p:nvPr/>
        </p:nvSpPr>
        <p:spPr>
          <a:xfrm>
            <a:off x="9208204" y="5402863"/>
            <a:ext cx="1450600" cy="637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IQC inspection</a:t>
            </a:r>
          </a:p>
        </p:txBody>
      </p:sp>
      <p:sp>
        <p:nvSpPr>
          <p:cNvPr id="379" name="Cube 378">
            <a:extLst>
              <a:ext uri="{FF2B5EF4-FFF2-40B4-BE49-F238E27FC236}">
                <a16:creationId xmlns:a16="http://schemas.microsoft.com/office/drawing/2014/main" id="{590A7E6B-684C-4499-B4B7-647BF11ACCDE}"/>
              </a:ext>
            </a:extLst>
          </p:cNvPr>
          <p:cNvSpPr/>
          <p:nvPr/>
        </p:nvSpPr>
        <p:spPr>
          <a:xfrm>
            <a:off x="9438831" y="4934870"/>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380" name="Picture 379">
            <a:extLst>
              <a:ext uri="{FF2B5EF4-FFF2-40B4-BE49-F238E27FC236}">
                <a16:creationId xmlns:a16="http://schemas.microsoft.com/office/drawing/2014/main" id="{12F659C5-677E-4BB9-BCFC-E61543022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9797" y="5034469"/>
            <a:ext cx="166798" cy="152951"/>
          </a:xfrm>
          <a:prstGeom prst="rect">
            <a:avLst/>
          </a:prstGeom>
          <a:ln w="28575">
            <a:noFill/>
          </a:ln>
        </p:spPr>
      </p:pic>
      <p:sp>
        <p:nvSpPr>
          <p:cNvPr id="381" name="Rectangle 380">
            <a:extLst>
              <a:ext uri="{FF2B5EF4-FFF2-40B4-BE49-F238E27FC236}">
                <a16:creationId xmlns:a16="http://schemas.microsoft.com/office/drawing/2014/main" id="{9E7C5D07-AA2B-4597-9C73-33B94CABDB21}"/>
              </a:ext>
            </a:extLst>
          </p:cNvPr>
          <p:cNvSpPr/>
          <p:nvPr/>
        </p:nvSpPr>
        <p:spPr>
          <a:xfrm>
            <a:off x="8815867" y="4598379"/>
            <a:ext cx="543029" cy="36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0000FF"/>
                </a:solidFill>
                <a:latin typeface="Arial" panose="020B0604020202020204" pitchFamily="34" charset="0"/>
                <a:cs typeface="Arial" panose="020B0604020202020204" pitchFamily="34" charset="0"/>
              </a:rPr>
              <a:t>OK</a:t>
            </a:r>
          </a:p>
        </p:txBody>
      </p:sp>
      <p:sp>
        <p:nvSpPr>
          <p:cNvPr id="383" name="Rectangle 382">
            <a:extLst>
              <a:ext uri="{FF2B5EF4-FFF2-40B4-BE49-F238E27FC236}">
                <a16:creationId xmlns:a16="http://schemas.microsoft.com/office/drawing/2014/main" id="{0BE8AF67-906D-4A25-B687-D26BE03BBACB}"/>
              </a:ext>
            </a:extLst>
          </p:cNvPr>
          <p:cNvSpPr/>
          <p:nvPr/>
        </p:nvSpPr>
        <p:spPr>
          <a:xfrm>
            <a:off x="10121482" y="4665310"/>
            <a:ext cx="543029" cy="26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FF0000"/>
                </a:solidFill>
                <a:latin typeface="Arial" panose="020B0604020202020204" pitchFamily="34" charset="0"/>
                <a:cs typeface="Arial" panose="020B0604020202020204" pitchFamily="34" charset="0"/>
              </a:rPr>
              <a:t>NG</a:t>
            </a:r>
          </a:p>
        </p:txBody>
      </p:sp>
      <p:pic>
        <p:nvPicPr>
          <p:cNvPr id="394" name="Picture 393">
            <a:extLst>
              <a:ext uri="{FF2B5EF4-FFF2-40B4-BE49-F238E27FC236}">
                <a16:creationId xmlns:a16="http://schemas.microsoft.com/office/drawing/2014/main" id="{832BFBC0-6EE3-4095-A9B2-C7856B050339}"/>
              </a:ext>
            </a:extLst>
          </p:cNvPr>
          <p:cNvPicPr>
            <a:picLocks noChangeAspect="1"/>
          </p:cNvPicPr>
          <p:nvPr/>
        </p:nvPicPr>
        <p:blipFill>
          <a:blip r:embed="rId18"/>
          <a:stretch>
            <a:fillRect/>
          </a:stretch>
        </p:blipFill>
        <p:spPr>
          <a:xfrm>
            <a:off x="8949840" y="3666122"/>
            <a:ext cx="687817" cy="572457"/>
          </a:xfrm>
          <a:prstGeom prst="rect">
            <a:avLst/>
          </a:prstGeom>
        </p:spPr>
      </p:pic>
      <p:sp>
        <p:nvSpPr>
          <p:cNvPr id="395" name="Rectangle 1">
            <a:extLst>
              <a:ext uri="{FF2B5EF4-FFF2-40B4-BE49-F238E27FC236}">
                <a16:creationId xmlns:a16="http://schemas.microsoft.com/office/drawing/2014/main" id="{8F04802E-6AFE-4779-8951-B2183EA49032}"/>
              </a:ext>
            </a:extLst>
          </p:cNvPr>
          <p:cNvSpPr>
            <a:spLocks noChangeArrowheads="1"/>
          </p:cNvSpPr>
          <p:nvPr/>
        </p:nvSpPr>
        <p:spPr bwMode="auto">
          <a:xfrm>
            <a:off x="8490594" y="3843825"/>
            <a:ext cx="16115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S</a:t>
            </a:r>
            <a:r>
              <a:rPr lang="en-US"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WMS</a:t>
            </a:r>
            <a:endPar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396" name="Connector: Elbow 395">
            <a:extLst>
              <a:ext uri="{FF2B5EF4-FFF2-40B4-BE49-F238E27FC236}">
                <a16:creationId xmlns:a16="http://schemas.microsoft.com/office/drawing/2014/main" id="{17E4037A-4A2E-4198-8C86-A847E580D8A9}"/>
              </a:ext>
            </a:extLst>
          </p:cNvPr>
          <p:cNvCxnSpPr>
            <a:cxnSpLocks/>
          </p:cNvCxnSpPr>
          <p:nvPr/>
        </p:nvCxnSpPr>
        <p:spPr>
          <a:xfrm rot="16200000" flipV="1">
            <a:off x="8659952" y="3049150"/>
            <a:ext cx="621874" cy="611444"/>
          </a:xfrm>
          <a:prstGeom prst="bentConnector3">
            <a:avLst>
              <a:gd name="adj1" fmla="val 50000"/>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5A714E56-379F-4C9F-8FCA-66D53EEC77A5}"/>
              </a:ext>
            </a:extLst>
          </p:cNvPr>
          <p:cNvSpPr/>
          <p:nvPr/>
        </p:nvSpPr>
        <p:spPr>
          <a:xfrm>
            <a:off x="8746925" y="3114084"/>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grpSp>
        <p:nvGrpSpPr>
          <p:cNvPr id="400" name="Group 399">
            <a:extLst>
              <a:ext uri="{FF2B5EF4-FFF2-40B4-BE49-F238E27FC236}">
                <a16:creationId xmlns:a16="http://schemas.microsoft.com/office/drawing/2014/main" id="{B6A36C66-751A-448D-A1E8-A40F2C6BB4A7}"/>
              </a:ext>
            </a:extLst>
          </p:cNvPr>
          <p:cNvGrpSpPr/>
          <p:nvPr/>
        </p:nvGrpSpPr>
        <p:grpSpPr>
          <a:xfrm>
            <a:off x="9230159" y="3640239"/>
            <a:ext cx="1743962" cy="625645"/>
            <a:chOff x="5208757" y="3996410"/>
            <a:chExt cx="1157140" cy="415123"/>
          </a:xfrm>
        </p:grpSpPr>
        <p:pic>
          <p:nvPicPr>
            <p:cNvPr id="401" name="Picture 400">
              <a:extLst>
                <a:ext uri="{FF2B5EF4-FFF2-40B4-BE49-F238E27FC236}">
                  <a16:creationId xmlns:a16="http://schemas.microsoft.com/office/drawing/2014/main" id="{A972E469-4796-4A3B-81D9-B65107132AC2}"/>
                </a:ext>
              </a:extLst>
            </p:cNvPr>
            <p:cNvPicPr>
              <a:picLocks noChangeAspect="1"/>
            </p:cNvPicPr>
            <p:nvPr/>
          </p:nvPicPr>
          <p:blipFill>
            <a:blip r:embed="rId18"/>
            <a:stretch>
              <a:fillRect/>
            </a:stretch>
          </p:blipFill>
          <p:spPr>
            <a:xfrm>
              <a:off x="5571114" y="3996410"/>
              <a:ext cx="473585" cy="415123"/>
            </a:xfrm>
            <a:prstGeom prst="rect">
              <a:avLst/>
            </a:prstGeom>
          </p:spPr>
        </p:pic>
        <p:sp>
          <p:nvSpPr>
            <p:cNvPr id="402" name="Rectangle 1">
              <a:extLst>
                <a:ext uri="{FF2B5EF4-FFF2-40B4-BE49-F238E27FC236}">
                  <a16:creationId xmlns:a16="http://schemas.microsoft.com/office/drawing/2014/main" id="{0355787B-A3C5-48EE-ACD4-C77B3238F789}"/>
                </a:ext>
              </a:extLst>
            </p:cNvPr>
            <p:cNvSpPr>
              <a:spLocks noChangeArrowheads="1"/>
            </p:cNvSpPr>
            <p:nvPr/>
          </p:nvSpPr>
          <p:spPr bwMode="auto">
            <a:xfrm>
              <a:off x="5208757" y="4069490"/>
              <a:ext cx="1157140" cy="26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NG</a:t>
              </a:r>
            </a:p>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location</a:t>
              </a:r>
            </a:p>
          </p:txBody>
        </p:sp>
      </p:grpSp>
      <p:grpSp>
        <p:nvGrpSpPr>
          <p:cNvPr id="417" name="Group 810">
            <a:extLst>
              <a:ext uri="{FF2B5EF4-FFF2-40B4-BE49-F238E27FC236}">
                <a16:creationId xmlns:a16="http://schemas.microsoft.com/office/drawing/2014/main" id="{5D505245-16BD-4708-9E3C-FD3658F26FD0}"/>
              </a:ext>
            </a:extLst>
          </p:cNvPr>
          <p:cNvGrpSpPr>
            <a:grpSpLocks/>
          </p:cNvGrpSpPr>
          <p:nvPr/>
        </p:nvGrpSpPr>
        <p:grpSpPr bwMode="auto">
          <a:xfrm rot="-2700000">
            <a:off x="9937057" y="5256419"/>
            <a:ext cx="288709" cy="308966"/>
            <a:chOff x="2396" y="2242"/>
            <a:chExt cx="885" cy="907"/>
          </a:xfrm>
        </p:grpSpPr>
        <p:sp>
          <p:nvSpPr>
            <p:cNvPr id="418" name="AutoShape 811">
              <a:extLst>
                <a:ext uri="{FF2B5EF4-FFF2-40B4-BE49-F238E27FC236}">
                  <a16:creationId xmlns:a16="http://schemas.microsoft.com/office/drawing/2014/main" id="{72E7E9D2-1404-47F5-AAD8-E4ABC318690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19" name="AutoShape 812">
              <a:extLst>
                <a:ext uri="{FF2B5EF4-FFF2-40B4-BE49-F238E27FC236}">
                  <a16:creationId xmlns:a16="http://schemas.microsoft.com/office/drawing/2014/main" id="{C9D2763D-6A14-495C-A6F2-B5A869965B0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420" name="Group 813">
              <a:extLst>
                <a:ext uri="{FF2B5EF4-FFF2-40B4-BE49-F238E27FC236}">
                  <a16:creationId xmlns:a16="http://schemas.microsoft.com/office/drawing/2014/main" id="{E9E0909D-B49E-4299-A6CD-45A53F36163F}"/>
                </a:ext>
              </a:extLst>
            </p:cNvPr>
            <p:cNvGrpSpPr>
              <a:grpSpLocks/>
            </p:cNvGrpSpPr>
            <p:nvPr/>
          </p:nvGrpSpPr>
          <p:grpSpPr bwMode="auto">
            <a:xfrm>
              <a:off x="2396" y="2264"/>
              <a:ext cx="885" cy="885"/>
              <a:chOff x="2396" y="2264"/>
              <a:chExt cx="885" cy="885"/>
            </a:xfrm>
          </p:grpSpPr>
          <p:sp>
            <p:nvSpPr>
              <p:cNvPr id="451" name="Freeform 814">
                <a:extLst>
                  <a:ext uri="{FF2B5EF4-FFF2-40B4-BE49-F238E27FC236}">
                    <a16:creationId xmlns:a16="http://schemas.microsoft.com/office/drawing/2014/main" id="{80AA0250-1CA2-46E7-B5B9-3D96AE53AE93}"/>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452" name="Freeform 815">
                <a:extLst>
                  <a:ext uri="{FF2B5EF4-FFF2-40B4-BE49-F238E27FC236}">
                    <a16:creationId xmlns:a16="http://schemas.microsoft.com/office/drawing/2014/main" id="{550695B5-EE90-45FA-9CFE-CF653CC4B990}"/>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421" name="AutoShape 816">
              <a:extLst>
                <a:ext uri="{FF2B5EF4-FFF2-40B4-BE49-F238E27FC236}">
                  <a16:creationId xmlns:a16="http://schemas.microsoft.com/office/drawing/2014/main" id="{9E49AE44-C7F6-42A1-BD3A-1A4BC0075431}"/>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2" name="AutoShape 817">
              <a:extLst>
                <a:ext uri="{FF2B5EF4-FFF2-40B4-BE49-F238E27FC236}">
                  <a16:creationId xmlns:a16="http://schemas.microsoft.com/office/drawing/2014/main" id="{56DD187B-54B7-4857-9F65-1FDEE531EA5E}"/>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3" name="AutoShape 818">
              <a:extLst>
                <a:ext uri="{FF2B5EF4-FFF2-40B4-BE49-F238E27FC236}">
                  <a16:creationId xmlns:a16="http://schemas.microsoft.com/office/drawing/2014/main" id="{BB221C20-6937-4066-B91B-135A5C95C285}"/>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4" name="Oval 819">
              <a:extLst>
                <a:ext uri="{FF2B5EF4-FFF2-40B4-BE49-F238E27FC236}">
                  <a16:creationId xmlns:a16="http://schemas.microsoft.com/office/drawing/2014/main" id="{600F6467-64FD-4180-B585-F759469CF0C4}"/>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5" name="AutoShape 820">
              <a:extLst>
                <a:ext uri="{FF2B5EF4-FFF2-40B4-BE49-F238E27FC236}">
                  <a16:creationId xmlns:a16="http://schemas.microsoft.com/office/drawing/2014/main" id="{96EA4119-4D27-46F6-A5F6-0D4E80170E29}"/>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6" name="AutoShape 821">
              <a:extLst>
                <a:ext uri="{FF2B5EF4-FFF2-40B4-BE49-F238E27FC236}">
                  <a16:creationId xmlns:a16="http://schemas.microsoft.com/office/drawing/2014/main" id="{7A4FF440-D8D7-405A-BF4A-24129E040FBC}"/>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7" name="AutoShape 822">
              <a:extLst>
                <a:ext uri="{FF2B5EF4-FFF2-40B4-BE49-F238E27FC236}">
                  <a16:creationId xmlns:a16="http://schemas.microsoft.com/office/drawing/2014/main" id="{4F586245-A6F0-464F-9353-438B2182FA88}"/>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8" name="AutoShape 823">
              <a:extLst>
                <a:ext uri="{FF2B5EF4-FFF2-40B4-BE49-F238E27FC236}">
                  <a16:creationId xmlns:a16="http://schemas.microsoft.com/office/drawing/2014/main" id="{122919A1-4F36-425E-9E42-84197842D2A0}"/>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9" name="AutoShape 824">
              <a:extLst>
                <a:ext uri="{FF2B5EF4-FFF2-40B4-BE49-F238E27FC236}">
                  <a16:creationId xmlns:a16="http://schemas.microsoft.com/office/drawing/2014/main" id="{B569D0A3-A423-45EE-9306-D9F88B91AA58}"/>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0" name="AutoShape 825">
              <a:extLst>
                <a:ext uri="{FF2B5EF4-FFF2-40B4-BE49-F238E27FC236}">
                  <a16:creationId xmlns:a16="http://schemas.microsoft.com/office/drawing/2014/main" id="{FDB57762-728C-436F-BA33-9502962BB01B}"/>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1" name="AutoShape 826">
              <a:extLst>
                <a:ext uri="{FF2B5EF4-FFF2-40B4-BE49-F238E27FC236}">
                  <a16:creationId xmlns:a16="http://schemas.microsoft.com/office/drawing/2014/main" id="{AEC9F71C-6AA2-41E8-B8C8-E590385E9B7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2" name="AutoShape 827">
              <a:extLst>
                <a:ext uri="{FF2B5EF4-FFF2-40B4-BE49-F238E27FC236}">
                  <a16:creationId xmlns:a16="http://schemas.microsoft.com/office/drawing/2014/main" id="{F265BF72-4672-4C7C-8A90-431ED47A99A5}"/>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3" name="AutoShape 828">
              <a:extLst>
                <a:ext uri="{FF2B5EF4-FFF2-40B4-BE49-F238E27FC236}">
                  <a16:creationId xmlns:a16="http://schemas.microsoft.com/office/drawing/2014/main" id="{7621E17D-D0FD-4A1B-B8CB-465BE975DEE7}"/>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4" name="AutoShape 829">
              <a:extLst>
                <a:ext uri="{FF2B5EF4-FFF2-40B4-BE49-F238E27FC236}">
                  <a16:creationId xmlns:a16="http://schemas.microsoft.com/office/drawing/2014/main" id="{DB6FBD53-47D5-440A-93A6-095F42BDDFF9}"/>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5" name="AutoShape 830">
              <a:extLst>
                <a:ext uri="{FF2B5EF4-FFF2-40B4-BE49-F238E27FC236}">
                  <a16:creationId xmlns:a16="http://schemas.microsoft.com/office/drawing/2014/main" id="{175C327B-015D-4E6E-9C9A-FBDA7837D10A}"/>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6" name="AutoShape 831">
              <a:extLst>
                <a:ext uri="{FF2B5EF4-FFF2-40B4-BE49-F238E27FC236}">
                  <a16:creationId xmlns:a16="http://schemas.microsoft.com/office/drawing/2014/main" id="{506248DB-9773-4D81-8ECE-12B00C078504}"/>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7" name="AutoShape 832">
              <a:extLst>
                <a:ext uri="{FF2B5EF4-FFF2-40B4-BE49-F238E27FC236}">
                  <a16:creationId xmlns:a16="http://schemas.microsoft.com/office/drawing/2014/main" id="{E907164A-1151-4F9F-961A-FC68DED4DDB6}"/>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8" name="AutoShape 833">
              <a:extLst>
                <a:ext uri="{FF2B5EF4-FFF2-40B4-BE49-F238E27FC236}">
                  <a16:creationId xmlns:a16="http://schemas.microsoft.com/office/drawing/2014/main" id="{5CBFF910-BF2A-4B5E-9C38-341E48896D6C}"/>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9" name="AutoShape 834">
              <a:extLst>
                <a:ext uri="{FF2B5EF4-FFF2-40B4-BE49-F238E27FC236}">
                  <a16:creationId xmlns:a16="http://schemas.microsoft.com/office/drawing/2014/main" id="{28259DE5-E479-4D5D-AD1C-064A93B8376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0" name="AutoShape 835">
              <a:extLst>
                <a:ext uri="{FF2B5EF4-FFF2-40B4-BE49-F238E27FC236}">
                  <a16:creationId xmlns:a16="http://schemas.microsoft.com/office/drawing/2014/main" id="{B68626C1-4A5F-4FF8-92FB-F5F066BE7362}"/>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1" name="AutoShape 836">
              <a:extLst>
                <a:ext uri="{FF2B5EF4-FFF2-40B4-BE49-F238E27FC236}">
                  <a16:creationId xmlns:a16="http://schemas.microsoft.com/office/drawing/2014/main" id="{96A8DD44-1708-413E-9D15-4606C1AA2F3C}"/>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2" name="AutoShape 837">
              <a:extLst>
                <a:ext uri="{FF2B5EF4-FFF2-40B4-BE49-F238E27FC236}">
                  <a16:creationId xmlns:a16="http://schemas.microsoft.com/office/drawing/2014/main" id="{C12C75F5-8C14-450B-BA09-4653AE051DF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3" name="AutoShape 838">
              <a:extLst>
                <a:ext uri="{FF2B5EF4-FFF2-40B4-BE49-F238E27FC236}">
                  <a16:creationId xmlns:a16="http://schemas.microsoft.com/office/drawing/2014/main" id="{85DC52B4-E5DD-4563-8601-162273FC16D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4" name="AutoShape 839">
              <a:extLst>
                <a:ext uri="{FF2B5EF4-FFF2-40B4-BE49-F238E27FC236}">
                  <a16:creationId xmlns:a16="http://schemas.microsoft.com/office/drawing/2014/main" id="{A0C2E41C-DC1D-4507-A35B-6FB7AA638CEE}"/>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5" name="AutoShape 840">
              <a:extLst>
                <a:ext uri="{FF2B5EF4-FFF2-40B4-BE49-F238E27FC236}">
                  <a16:creationId xmlns:a16="http://schemas.microsoft.com/office/drawing/2014/main" id="{FD6CBD88-BCE0-4F59-B441-6FE00F3748D0}"/>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6" name="AutoShape 841">
              <a:extLst>
                <a:ext uri="{FF2B5EF4-FFF2-40B4-BE49-F238E27FC236}">
                  <a16:creationId xmlns:a16="http://schemas.microsoft.com/office/drawing/2014/main" id="{D958F590-6849-413E-BBA7-8A0005C2956A}"/>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7" name="AutoShape 842">
              <a:extLst>
                <a:ext uri="{FF2B5EF4-FFF2-40B4-BE49-F238E27FC236}">
                  <a16:creationId xmlns:a16="http://schemas.microsoft.com/office/drawing/2014/main" id="{D78E45F0-2D32-4169-9939-06F3D8D55C56}"/>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8" name="AutoShape 843">
              <a:extLst>
                <a:ext uri="{FF2B5EF4-FFF2-40B4-BE49-F238E27FC236}">
                  <a16:creationId xmlns:a16="http://schemas.microsoft.com/office/drawing/2014/main" id="{630C6C1A-E863-4B74-A8AE-2D35A72E0592}"/>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9" name="AutoShape 844">
              <a:extLst>
                <a:ext uri="{FF2B5EF4-FFF2-40B4-BE49-F238E27FC236}">
                  <a16:creationId xmlns:a16="http://schemas.microsoft.com/office/drawing/2014/main" id="{DA79C923-5B1D-4F32-A51B-345463510F57}"/>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50" name="AutoShape 845">
              <a:extLst>
                <a:ext uri="{FF2B5EF4-FFF2-40B4-BE49-F238E27FC236}">
                  <a16:creationId xmlns:a16="http://schemas.microsoft.com/office/drawing/2014/main" id="{7631479D-8CE1-4549-A6A7-4608DA3F751F}"/>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453" name="二等辺三角形 7172">
            <a:extLst>
              <a:ext uri="{FF2B5EF4-FFF2-40B4-BE49-F238E27FC236}">
                <a16:creationId xmlns:a16="http://schemas.microsoft.com/office/drawing/2014/main" id="{E4B10396-841E-4F9A-B280-6974E8285B00}"/>
              </a:ext>
            </a:extLst>
          </p:cNvPr>
          <p:cNvSpPr>
            <a:spLocks noChangeArrowheads="1"/>
          </p:cNvSpPr>
          <p:nvPr/>
        </p:nvSpPr>
        <p:spPr bwMode="auto">
          <a:xfrm rot="7964277" flipH="1">
            <a:off x="9738203" y="5005274"/>
            <a:ext cx="274097" cy="271063"/>
          </a:xfrm>
          <a:prstGeom prst="triangle">
            <a:avLst>
              <a:gd name="adj" fmla="val 4079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cxnSp>
        <p:nvCxnSpPr>
          <p:cNvPr id="478" name="Connector: Elbow 477">
            <a:extLst>
              <a:ext uri="{FF2B5EF4-FFF2-40B4-BE49-F238E27FC236}">
                <a16:creationId xmlns:a16="http://schemas.microsoft.com/office/drawing/2014/main" id="{27E3D751-7E30-4262-83D6-0FA55C1B57A2}"/>
              </a:ext>
            </a:extLst>
          </p:cNvPr>
          <p:cNvCxnSpPr>
            <a:cxnSpLocks/>
            <a:stCxn id="401" idx="0"/>
          </p:cNvCxnSpPr>
          <p:nvPr/>
        </p:nvCxnSpPr>
        <p:spPr>
          <a:xfrm rot="16200000" flipV="1">
            <a:off x="9140178" y="2647259"/>
            <a:ext cx="667370" cy="1318589"/>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3AEF2D8-C9BC-484C-9EA6-6275589D8D22}"/>
              </a:ext>
            </a:extLst>
          </p:cNvPr>
          <p:cNvSpPr/>
          <p:nvPr/>
        </p:nvSpPr>
        <p:spPr>
          <a:xfrm>
            <a:off x="9466506" y="3012983"/>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sp>
        <p:nvSpPr>
          <p:cNvPr id="493" name="Freeform: Shape 492">
            <a:extLst>
              <a:ext uri="{FF2B5EF4-FFF2-40B4-BE49-F238E27FC236}">
                <a16:creationId xmlns:a16="http://schemas.microsoft.com/office/drawing/2014/main" id="{00000000-0008-0000-0000-0000A1020000}"/>
              </a:ext>
            </a:extLst>
          </p:cNvPr>
          <p:cNvSpPr/>
          <p:nvPr/>
        </p:nvSpPr>
        <p:spPr>
          <a:xfrm>
            <a:off x="6698812" y="5181601"/>
            <a:ext cx="1224180" cy="354171"/>
          </a:xfrm>
          <a:custGeom>
            <a:avLst/>
            <a:gdLst>
              <a:gd name="connsiteX0" fmla="*/ 0 w 1778000"/>
              <a:gd name="connsiteY0" fmla="*/ 433916 h 433916"/>
              <a:gd name="connsiteX1" fmla="*/ 433916 w 1778000"/>
              <a:gd name="connsiteY1" fmla="*/ 0 h 433916"/>
              <a:gd name="connsiteX2" fmla="*/ 1778000 w 1778000"/>
              <a:gd name="connsiteY2" fmla="*/ 0 h 433916"/>
              <a:gd name="connsiteX3" fmla="*/ 1335616 w 1778000"/>
              <a:gd name="connsiteY3" fmla="*/ 433916 h 433916"/>
              <a:gd name="connsiteX4" fmla="*/ 0 w 1778000"/>
              <a:gd name="connsiteY4" fmla="*/ 433916 h 43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433916">
                <a:moveTo>
                  <a:pt x="0" y="433916"/>
                </a:moveTo>
                <a:lnTo>
                  <a:pt x="433916" y="0"/>
                </a:lnTo>
                <a:lnTo>
                  <a:pt x="1778000" y="0"/>
                </a:lnTo>
                <a:lnTo>
                  <a:pt x="1335616" y="433916"/>
                </a:lnTo>
                <a:lnTo>
                  <a:pt x="0" y="433916"/>
                </a:lnTo>
                <a:close/>
              </a:path>
            </a:pathLst>
          </a:cu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495" name="Group 494">
            <a:extLst>
              <a:ext uri="{FF2B5EF4-FFF2-40B4-BE49-F238E27FC236}">
                <a16:creationId xmlns:a16="http://schemas.microsoft.com/office/drawing/2014/main" id="{00000000-0008-0000-0000-0000A3020000}"/>
              </a:ext>
            </a:extLst>
          </p:cNvPr>
          <p:cNvGrpSpPr/>
          <p:nvPr/>
        </p:nvGrpSpPr>
        <p:grpSpPr>
          <a:xfrm>
            <a:off x="7229104" y="4557177"/>
            <a:ext cx="592299" cy="980503"/>
            <a:chOff x="2773711" y="0"/>
            <a:chExt cx="1119902" cy="2268363"/>
          </a:xfrm>
        </p:grpSpPr>
        <p:sp>
          <p:nvSpPr>
            <p:cNvPr id="499" name="Cube 498">
              <a:extLst>
                <a:ext uri="{FF2B5EF4-FFF2-40B4-BE49-F238E27FC236}">
                  <a16:creationId xmlns:a16="http://schemas.microsoft.com/office/drawing/2014/main" id="{00000000-0008-0000-0000-0000A7020000}"/>
                </a:ext>
              </a:extLst>
            </p:cNvPr>
            <p:cNvSpPr/>
            <p:nvPr/>
          </p:nvSpPr>
          <p:spPr>
            <a:xfrm>
              <a:off x="3184698" y="1179303"/>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0" name="Cube 499">
              <a:extLst>
                <a:ext uri="{FF2B5EF4-FFF2-40B4-BE49-F238E27FC236}">
                  <a16:creationId xmlns:a16="http://schemas.microsoft.com/office/drawing/2014/main" id="{00000000-0008-0000-0000-0000A8020000}"/>
                </a:ext>
              </a:extLst>
            </p:cNvPr>
            <p:cNvSpPr/>
            <p:nvPr/>
          </p:nvSpPr>
          <p:spPr>
            <a:xfrm>
              <a:off x="2979213" y="1364238"/>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1" name="Cube 500">
              <a:extLst>
                <a:ext uri="{FF2B5EF4-FFF2-40B4-BE49-F238E27FC236}">
                  <a16:creationId xmlns:a16="http://schemas.microsoft.com/office/drawing/2014/main" id="{00000000-0008-0000-0000-0000A9020000}"/>
                </a:ext>
              </a:extLst>
            </p:cNvPr>
            <p:cNvSpPr/>
            <p:nvPr/>
          </p:nvSpPr>
          <p:spPr>
            <a:xfrm>
              <a:off x="2773711" y="1559448"/>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2" name="Cube 501">
              <a:extLst>
                <a:ext uri="{FF2B5EF4-FFF2-40B4-BE49-F238E27FC236}">
                  <a16:creationId xmlns:a16="http://schemas.microsoft.com/office/drawing/2014/main" id="{00000000-0008-0000-0000-0000AA020000}"/>
                </a:ext>
              </a:extLst>
            </p:cNvPr>
            <p:cNvSpPr/>
            <p:nvPr/>
          </p:nvSpPr>
          <p:spPr>
            <a:xfrm>
              <a:off x="3184697" y="567529"/>
              <a:ext cx="708912"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3" name="Cube 502">
              <a:extLst>
                <a:ext uri="{FF2B5EF4-FFF2-40B4-BE49-F238E27FC236}">
                  <a16:creationId xmlns:a16="http://schemas.microsoft.com/office/drawing/2014/main" id="{00000000-0008-0000-0000-0000AB020000}"/>
                </a:ext>
              </a:extLst>
            </p:cNvPr>
            <p:cNvSpPr/>
            <p:nvPr/>
          </p:nvSpPr>
          <p:spPr>
            <a:xfrm>
              <a:off x="2989477" y="788886"/>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4" name="Cube 503">
              <a:extLst>
                <a:ext uri="{FF2B5EF4-FFF2-40B4-BE49-F238E27FC236}">
                  <a16:creationId xmlns:a16="http://schemas.microsoft.com/office/drawing/2014/main" id="{00000000-0008-0000-0000-0000AC020000}"/>
                </a:ext>
              </a:extLst>
            </p:cNvPr>
            <p:cNvSpPr/>
            <p:nvPr/>
          </p:nvSpPr>
          <p:spPr>
            <a:xfrm>
              <a:off x="2783989" y="984093"/>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5" name="Cube 504">
              <a:extLst>
                <a:ext uri="{FF2B5EF4-FFF2-40B4-BE49-F238E27FC236}">
                  <a16:creationId xmlns:a16="http://schemas.microsoft.com/office/drawing/2014/main" id="{00000000-0008-0000-0000-0000AD020000}"/>
                </a:ext>
              </a:extLst>
            </p:cNvPr>
            <p:cNvSpPr/>
            <p:nvPr/>
          </p:nvSpPr>
          <p:spPr>
            <a:xfrm>
              <a:off x="3184697" y="0"/>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6" name="Cube 505">
              <a:extLst>
                <a:ext uri="{FF2B5EF4-FFF2-40B4-BE49-F238E27FC236}">
                  <a16:creationId xmlns:a16="http://schemas.microsoft.com/office/drawing/2014/main" id="{00000000-0008-0000-0000-0000AE020000}"/>
                </a:ext>
              </a:extLst>
            </p:cNvPr>
            <p:cNvSpPr/>
            <p:nvPr/>
          </p:nvSpPr>
          <p:spPr>
            <a:xfrm>
              <a:off x="2997148" y="208396"/>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sp>
        <p:nvSpPr>
          <p:cNvPr id="496" name="Cube 495">
            <a:extLst>
              <a:ext uri="{FF2B5EF4-FFF2-40B4-BE49-F238E27FC236}">
                <a16:creationId xmlns:a16="http://schemas.microsoft.com/office/drawing/2014/main" id="{00000000-0008-0000-0000-0000A4020000}"/>
              </a:ext>
            </a:extLst>
          </p:cNvPr>
          <p:cNvSpPr/>
          <p:nvPr/>
        </p:nvSpPr>
        <p:spPr>
          <a:xfrm>
            <a:off x="7234871" y="4733741"/>
            <a:ext cx="374936" cy="306430"/>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7" name="Cube 496">
            <a:extLst>
              <a:ext uri="{FF2B5EF4-FFF2-40B4-BE49-F238E27FC236}">
                <a16:creationId xmlns:a16="http://schemas.microsoft.com/office/drawing/2014/main" id="{00000000-0008-0000-0000-0000A5020000}"/>
              </a:ext>
            </a:extLst>
          </p:cNvPr>
          <p:cNvSpPr/>
          <p:nvPr/>
        </p:nvSpPr>
        <p:spPr>
          <a:xfrm>
            <a:off x="6180733" y="4139267"/>
            <a:ext cx="374936" cy="41039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8" name="Cube 497">
            <a:extLst>
              <a:ext uri="{FF2B5EF4-FFF2-40B4-BE49-F238E27FC236}">
                <a16:creationId xmlns:a16="http://schemas.microsoft.com/office/drawing/2014/main" id="{00000000-0008-0000-0000-0000A6020000}"/>
              </a:ext>
            </a:extLst>
          </p:cNvPr>
          <p:cNvSpPr/>
          <p:nvPr/>
        </p:nvSpPr>
        <p:spPr>
          <a:xfrm>
            <a:off x="6840673" y="5215838"/>
            <a:ext cx="374936" cy="306430"/>
          </a:xfrm>
          <a:prstGeom prst="cube">
            <a:avLst/>
          </a:prstGeom>
          <a:solidFill>
            <a:schemeClr val="bg1">
              <a:lumMod val="95000"/>
              <a:alpha val="5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492" name="Picture 491">
            <a:extLst>
              <a:ext uri="{FF2B5EF4-FFF2-40B4-BE49-F238E27FC236}">
                <a16:creationId xmlns:a16="http://schemas.microsoft.com/office/drawing/2014/main" id="{00000000-0008-0000-0000-0000C402000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77344" y="4266951"/>
            <a:ext cx="190501" cy="174686"/>
          </a:xfrm>
          <a:prstGeom prst="rect">
            <a:avLst/>
          </a:prstGeom>
          <a:ln w="28575">
            <a:noFill/>
          </a:ln>
        </p:spPr>
      </p:pic>
      <p:sp>
        <p:nvSpPr>
          <p:cNvPr id="507" name="Oval 506">
            <a:extLst>
              <a:ext uri="{FF2B5EF4-FFF2-40B4-BE49-F238E27FC236}">
                <a16:creationId xmlns:a16="http://schemas.microsoft.com/office/drawing/2014/main" id="{BDE24269-1300-4123-8CE9-BAEAFAC8024A}"/>
              </a:ext>
            </a:extLst>
          </p:cNvPr>
          <p:cNvSpPr/>
          <p:nvPr/>
        </p:nvSpPr>
        <p:spPr>
          <a:xfrm>
            <a:off x="6378176" y="4359561"/>
            <a:ext cx="125692" cy="875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9" name="Rectangle 508">
            <a:extLst>
              <a:ext uri="{FF2B5EF4-FFF2-40B4-BE49-F238E27FC236}">
                <a16:creationId xmlns:a16="http://schemas.microsoft.com/office/drawing/2014/main" id="{D376378D-2D85-43F0-8A17-D5B3978D1A80}"/>
              </a:ext>
            </a:extLst>
          </p:cNvPr>
          <p:cNvSpPr/>
          <p:nvPr/>
        </p:nvSpPr>
        <p:spPr>
          <a:xfrm>
            <a:off x="6075974" y="370940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IQC pick up sample</a:t>
            </a:r>
          </a:p>
        </p:txBody>
      </p:sp>
      <p:cxnSp>
        <p:nvCxnSpPr>
          <p:cNvPr id="514" name="Straight Arrow Connector 513">
            <a:extLst>
              <a:ext uri="{FF2B5EF4-FFF2-40B4-BE49-F238E27FC236}">
                <a16:creationId xmlns:a16="http://schemas.microsoft.com/office/drawing/2014/main" id="{00000000-0008-0000-0000-0000B8020000}"/>
              </a:ext>
            </a:extLst>
          </p:cNvPr>
          <p:cNvCxnSpPr>
            <a:cxnSpLocks/>
          </p:cNvCxnSpPr>
          <p:nvPr/>
        </p:nvCxnSpPr>
        <p:spPr>
          <a:xfrm flipH="1" flipV="1">
            <a:off x="6452086" y="4434807"/>
            <a:ext cx="13353" cy="266101"/>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00000000-0008-0000-0000-000025030000}"/>
              </a:ext>
            </a:extLst>
          </p:cNvPr>
          <p:cNvCxnSpPr>
            <a:cxnSpLocks/>
          </p:cNvCxnSpPr>
          <p:nvPr/>
        </p:nvCxnSpPr>
        <p:spPr>
          <a:xfrm>
            <a:off x="6123831" y="4797980"/>
            <a:ext cx="646693" cy="410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00000000-0008-0000-0000-000026030000}"/>
              </a:ext>
            </a:extLst>
          </p:cNvPr>
          <p:cNvCxnSpPr>
            <a:cxnSpLocks/>
          </p:cNvCxnSpPr>
          <p:nvPr/>
        </p:nvCxnSpPr>
        <p:spPr>
          <a:xfrm flipV="1">
            <a:off x="6143394" y="4815376"/>
            <a:ext cx="590003" cy="427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7" name="Group 516">
            <a:extLst>
              <a:ext uri="{FF2B5EF4-FFF2-40B4-BE49-F238E27FC236}">
                <a16:creationId xmlns:a16="http://schemas.microsoft.com/office/drawing/2014/main" id="{766E24A4-60CC-40C4-82FC-BAB3D89941E5}"/>
              </a:ext>
            </a:extLst>
          </p:cNvPr>
          <p:cNvGrpSpPr>
            <a:grpSpLocks/>
          </p:cNvGrpSpPr>
          <p:nvPr/>
        </p:nvGrpSpPr>
        <p:grpSpPr bwMode="auto">
          <a:xfrm>
            <a:off x="6044959" y="4723208"/>
            <a:ext cx="770367" cy="583056"/>
            <a:chOff x="1066509" y="-2"/>
            <a:chExt cx="108" cy="78"/>
          </a:xfrm>
          <a:noFill/>
        </p:grpSpPr>
        <p:sp>
          <p:nvSpPr>
            <p:cNvPr id="518" name="Oval 517">
              <a:extLst>
                <a:ext uri="{FF2B5EF4-FFF2-40B4-BE49-F238E27FC236}">
                  <a16:creationId xmlns:a16="http://schemas.microsoft.com/office/drawing/2014/main" id="{FDF26B89-E9C6-4600-B118-A02048FC745B}"/>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19" name="Line 74">
              <a:extLst>
                <a:ext uri="{FF2B5EF4-FFF2-40B4-BE49-F238E27FC236}">
                  <a16:creationId xmlns:a16="http://schemas.microsoft.com/office/drawing/2014/main" id="{203D8D11-6453-4E88-AB33-739B5EC30D68}"/>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20" name="Text Box 72">
              <a:extLst>
                <a:ext uri="{FF2B5EF4-FFF2-40B4-BE49-F238E27FC236}">
                  <a16:creationId xmlns:a16="http://schemas.microsoft.com/office/drawing/2014/main" id="{047429BF-6AA4-4077-B013-4477705BDD6D}"/>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pic>
        <p:nvPicPr>
          <p:cNvPr id="524" name="Picture 523">
            <a:extLst>
              <a:ext uri="{FF2B5EF4-FFF2-40B4-BE49-F238E27FC236}">
                <a16:creationId xmlns:a16="http://schemas.microsoft.com/office/drawing/2014/main" id="{00000000-0008-0000-0000-0000F4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0495" y="4907379"/>
            <a:ext cx="166199" cy="152401"/>
          </a:xfrm>
          <a:prstGeom prst="rect">
            <a:avLst/>
          </a:prstGeom>
          <a:ln w="28575">
            <a:noFill/>
          </a:ln>
        </p:spPr>
      </p:pic>
      <p:pic>
        <p:nvPicPr>
          <p:cNvPr id="525" name="Picture 524">
            <a:extLst>
              <a:ext uri="{FF2B5EF4-FFF2-40B4-BE49-F238E27FC236}">
                <a16:creationId xmlns:a16="http://schemas.microsoft.com/office/drawing/2014/main" id="{00000000-0008-0000-0000-0000F5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126454"/>
            <a:ext cx="155811" cy="142875"/>
          </a:xfrm>
          <a:prstGeom prst="rect">
            <a:avLst/>
          </a:prstGeom>
          <a:ln w="28575">
            <a:noFill/>
          </a:ln>
        </p:spPr>
      </p:pic>
      <p:pic>
        <p:nvPicPr>
          <p:cNvPr id="526" name="Picture 525">
            <a:extLst>
              <a:ext uri="{FF2B5EF4-FFF2-40B4-BE49-F238E27FC236}">
                <a16:creationId xmlns:a16="http://schemas.microsoft.com/office/drawing/2014/main" id="{00000000-0008-0000-0000-0000F6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336004"/>
            <a:ext cx="155811" cy="142875"/>
          </a:xfrm>
          <a:prstGeom prst="rect">
            <a:avLst/>
          </a:prstGeom>
          <a:ln w="28575">
            <a:noFill/>
          </a:ln>
        </p:spPr>
      </p:pic>
      <p:sp>
        <p:nvSpPr>
          <p:cNvPr id="527" name="Oval 526">
            <a:extLst>
              <a:ext uri="{FF2B5EF4-FFF2-40B4-BE49-F238E27FC236}">
                <a16:creationId xmlns:a16="http://schemas.microsoft.com/office/drawing/2014/main" id="{00000000-0008-0000-0000-0000EB020000}"/>
              </a:ext>
            </a:extLst>
          </p:cNvPr>
          <p:cNvSpPr/>
          <p:nvPr/>
        </p:nvSpPr>
        <p:spPr>
          <a:xfrm>
            <a:off x="7725831" y="45523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8" name="Oval 527">
            <a:extLst>
              <a:ext uri="{FF2B5EF4-FFF2-40B4-BE49-F238E27FC236}">
                <a16:creationId xmlns:a16="http://schemas.microsoft.com/office/drawing/2014/main" id="{00000000-0008-0000-0000-0000EC020000}"/>
              </a:ext>
            </a:extLst>
          </p:cNvPr>
          <p:cNvSpPr/>
          <p:nvPr/>
        </p:nvSpPr>
        <p:spPr>
          <a:xfrm>
            <a:off x="7621056" y="46666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9" name="Oval 528">
            <a:extLst>
              <a:ext uri="{FF2B5EF4-FFF2-40B4-BE49-F238E27FC236}">
                <a16:creationId xmlns:a16="http://schemas.microsoft.com/office/drawing/2014/main" id="{00000000-0008-0000-0000-0000ED020000}"/>
              </a:ext>
            </a:extLst>
          </p:cNvPr>
          <p:cNvSpPr/>
          <p:nvPr/>
        </p:nvSpPr>
        <p:spPr>
          <a:xfrm>
            <a:off x="7418108" y="4790524"/>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0" name="Oval 529">
            <a:extLst>
              <a:ext uri="{FF2B5EF4-FFF2-40B4-BE49-F238E27FC236}">
                <a16:creationId xmlns:a16="http://schemas.microsoft.com/office/drawing/2014/main" id="{00000000-0008-0000-0000-0000EB020000}"/>
              </a:ext>
            </a:extLst>
          </p:cNvPr>
          <p:cNvSpPr/>
          <p:nvPr/>
        </p:nvSpPr>
        <p:spPr>
          <a:xfrm>
            <a:off x="7715300" y="48177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1" name="Oval 530">
            <a:extLst>
              <a:ext uri="{FF2B5EF4-FFF2-40B4-BE49-F238E27FC236}">
                <a16:creationId xmlns:a16="http://schemas.microsoft.com/office/drawing/2014/main" id="{00000000-0008-0000-0000-0000EC020000}"/>
              </a:ext>
            </a:extLst>
          </p:cNvPr>
          <p:cNvSpPr/>
          <p:nvPr/>
        </p:nvSpPr>
        <p:spPr>
          <a:xfrm>
            <a:off x="7610525" y="49320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2" name="Oval 531">
            <a:extLst>
              <a:ext uri="{FF2B5EF4-FFF2-40B4-BE49-F238E27FC236}">
                <a16:creationId xmlns:a16="http://schemas.microsoft.com/office/drawing/2014/main" id="{00000000-0008-0000-0000-0000ED020000}"/>
              </a:ext>
            </a:extLst>
          </p:cNvPr>
          <p:cNvSpPr/>
          <p:nvPr/>
        </p:nvSpPr>
        <p:spPr>
          <a:xfrm>
            <a:off x="7391400" y="5055908"/>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3" name="Oval 532">
            <a:extLst>
              <a:ext uri="{FF2B5EF4-FFF2-40B4-BE49-F238E27FC236}">
                <a16:creationId xmlns:a16="http://schemas.microsoft.com/office/drawing/2014/main" id="{00000000-0008-0000-0000-0000EB020000}"/>
              </a:ext>
            </a:extLst>
          </p:cNvPr>
          <p:cNvSpPr/>
          <p:nvPr/>
        </p:nvSpPr>
        <p:spPr>
          <a:xfrm>
            <a:off x="7733727" y="51307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4" name="Oval 533">
            <a:extLst>
              <a:ext uri="{FF2B5EF4-FFF2-40B4-BE49-F238E27FC236}">
                <a16:creationId xmlns:a16="http://schemas.microsoft.com/office/drawing/2014/main" id="{00000000-0008-0000-0000-0000EC020000}"/>
              </a:ext>
            </a:extLst>
          </p:cNvPr>
          <p:cNvSpPr/>
          <p:nvPr/>
        </p:nvSpPr>
        <p:spPr>
          <a:xfrm>
            <a:off x="7628952" y="52450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5" name="Oval 534">
            <a:extLst>
              <a:ext uri="{FF2B5EF4-FFF2-40B4-BE49-F238E27FC236}">
                <a16:creationId xmlns:a16="http://schemas.microsoft.com/office/drawing/2014/main" id="{00000000-0008-0000-0000-0000ED020000}"/>
              </a:ext>
            </a:extLst>
          </p:cNvPr>
          <p:cNvSpPr/>
          <p:nvPr/>
        </p:nvSpPr>
        <p:spPr>
          <a:xfrm>
            <a:off x="7391400" y="5368910"/>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536" name="Group 535">
            <a:extLst>
              <a:ext uri="{FF2B5EF4-FFF2-40B4-BE49-F238E27FC236}">
                <a16:creationId xmlns:a16="http://schemas.microsoft.com/office/drawing/2014/main" id="{00000000-0008-0000-0000-0000BA020000}"/>
              </a:ext>
            </a:extLst>
          </p:cNvPr>
          <p:cNvGrpSpPr>
            <a:grpSpLocks/>
          </p:cNvGrpSpPr>
          <p:nvPr/>
        </p:nvGrpSpPr>
        <p:grpSpPr bwMode="auto">
          <a:xfrm>
            <a:off x="8233385" y="4938956"/>
            <a:ext cx="703281" cy="639367"/>
            <a:chOff x="0" y="0"/>
            <a:chExt cx="1442648" cy="1406137"/>
          </a:xfrm>
        </p:grpSpPr>
        <p:sp>
          <p:nvSpPr>
            <p:cNvPr id="537" name="Oval 536">
              <a:extLst>
                <a:ext uri="{FF2B5EF4-FFF2-40B4-BE49-F238E27FC236}">
                  <a16:creationId xmlns:a16="http://schemas.microsoft.com/office/drawing/2014/main" id="{00000000-0008-0000-0000-0000BB020000}"/>
                </a:ext>
              </a:extLst>
            </p:cNvPr>
            <p:cNvSpPr>
              <a:spLocks noChangeArrowheads="1"/>
            </p:cNvSpPr>
            <p:nvPr/>
          </p:nvSpPr>
          <p:spPr bwMode="auto">
            <a:xfrm>
              <a:off x="174417" y="44719"/>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538" name="Text Box 114">
              <a:extLst>
                <a:ext uri="{FF2B5EF4-FFF2-40B4-BE49-F238E27FC236}">
                  <a16:creationId xmlns:a16="http://schemas.microsoft.com/office/drawing/2014/main" id="{00000000-0008-0000-0000-0000BC020000}"/>
                </a:ext>
              </a:extLst>
            </p:cNvPr>
            <p:cNvSpPr txBox="1">
              <a:spLocks noChangeArrowheads="1"/>
            </p:cNvSpPr>
            <p:nvPr/>
          </p:nvSpPr>
          <p:spPr bwMode="auto">
            <a:xfrm>
              <a:off x="363839" y="837457"/>
              <a:ext cx="805267" cy="56868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a:solidFill>
                    <a:srgbClr val="0000FF"/>
                  </a:solidFill>
                  <a:latin typeface="Times New Roman"/>
                  <a:cs typeface="Times New Roman"/>
                </a:rPr>
                <a:t>  </a:t>
              </a:r>
              <a:r>
                <a:rPr lang="en-GB" sz="800" b="1">
                  <a:solidFill>
                    <a:srgbClr val="0000FF"/>
                  </a:solidFill>
                  <a:latin typeface="Times New Roman"/>
                  <a:cs typeface="Times New Roman"/>
                </a:rPr>
                <a:t> PQC</a:t>
              </a:r>
              <a:endParaRPr lang="en-GB" sz="800">
                <a:solidFill>
                  <a:prstClr val="black"/>
                </a:solidFill>
                <a:latin typeface="Calibri" panose="020F0502020204030204"/>
              </a:endParaRPr>
            </a:p>
          </p:txBody>
        </p:sp>
        <p:sp>
          <p:nvSpPr>
            <p:cNvPr id="539" name="Line 115">
              <a:extLst>
                <a:ext uri="{FF2B5EF4-FFF2-40B4-BE49-F238E27FC236}">
                  <a16:creationId xmlns:a16="http://schemas.microsoft.com/office/drawing/2014/main" id="{00000000-0008-0000-0000-0000BD020000}"/>
                </a:ext>
              </a:extLst>
            </p:cNvPr>
            <p:cNvSpPr>
              <a:spLocks noChangeShapeType="1"/>
            </p:cNvSpPr>
            <p:nvPr/>
          </p:nvSpPr>
          <p:spPr bwMode="auto">
            <a:xfrm>
              <a:off x="212519" y="472599"/>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0" name="Line 116">
              <a:extLst>
                <a:ext uri="{FF2B5EF4-FFF2-40B4-BE49-F238E27FC236}">
                  <a16:creationId xmlns:a16="http://schemas.microsoft.com/office/drawing/2014/main" id="{00000000-0008-0000-0000-0000BE020000}"/>
                </a:ext>
              </a:extLst>
            </p:cNvPr>
            <p:cNvSpPr>
              <a:spLocks noChangeShapeType="1"/>
            </p:cNvSpPr>
            <p:nvPr/>
          </p:nvSpPr>
          <p:spPr bwMode="auto">
            <a:xfrm>
              <a:off x="212519" y="827426"/>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1" name="Text Box 117">
              <a:extLst>
                <a:ext uri="{FF2B5EF4-FFF2-40B4-BE49-F238E27FC236}">
                  <a16:creationId xmlns:a16="http://schemas.microsoft.com/office/drawing/2014/main" id="{00000000-0008-0000-0000-0000BF020000}"/>
                </a:ext>
              </a:extLst>
            </p:cNvPr>
            <p:cNvSpPr txBox="1">
              <a:spLocks noChangeArrowheads="1"/>
            </p:cNvSpPr>
            <p:nvPr/>
          </p:nvSpPr>
          <p:spPr bwMode="auto">
            <a:xfrm>
              <a:off x="210514" y="0"/>
              <a:ext cx="1123224" cy="379536"/>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1000" b="1" dirty="0">
                  <a:solidFill>
                    <a:srgbClr val="0000FF"/>
                  </a:solidFill>
                  <a:latin typeface="Times New Roman"/>
                  <a:cs typeface="Times New Roman"/>
                </a:rPr>
                <a:t> OK</a:t>
              </a:r>
              <a:endParaRPr lang="en-GB" sz="1000" dirty="0">
                <a:solidFill>
                  <a:prstClr val="black"/>
                </a:solidFill>
                <a:latin typeface="Calibri" panose="020F0502020204030204"/>
              </a:endParaRPr>
            </a:p>
          </p:txBody>
        </p:sp>
        <p:sp>
          <p:nvSpPr>
            <p:cNvPr id="542" name="Text Box 119">
              <a:extLst>
                <a:ext uri="{FF2B5EF4-FFF2-40B4-BE49-F238E27FC236}">
                  <a16:creationId xmlns:a16="http://schemas.microsoft.com/office/drawing/2014/main" id="{00000000-0008-0000-0000-0000C0020000}"/>
                </a:ext>
              </a:extLst>
            </p:cNvPr>
            <p:cNvSpPr txBox="1">
              <a:spLocks noChangeArrowheads="1"/>
            </p:cNvSpPr>
            <p:nvPr/>
          </p:nvSpPr>
          <p:spPr bwMode="auto">
            <a:xfrm>
              <a:off x="0" y="510249"/>
              <a:ext cx="1442648" cy="543429"/>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500" b="1">
                  <a:solidFill>
                    <a:srgbClr val="0000FF"/>
                  </a:solidFill>
                  <a:latin typeface="Arial"/>
                  <a:cs typeface="Arial"/>
                </a:rPr>
                <a:t>  </a:t>
              </a:r>
              <a:r>
                <a:rPr lang="en-US" sz="500">
                  <a:solidFill>
                    <a:srgbClr val="0000FF"/>
                  </a:solidFill>
                  <a:latin typeface="Arial"/>
                  <a:cs typeface="Arial"/>
                </a:rPr>
                <a:t>Day- Month- Year</a:t>
              </a:r>
              <a:endParaRPr lang="en-US" sz="500">
                <a:solidFill>
                  <a:prstClr val="black"/>
                </a:solidFill>
                <a:latin typeface="Calibri" panose="020F0502020204030204"/>
              </a:endParaRPr>
            </a:p>
          </p:txBody>
        </p:sp>
      </p:grpSp>
      <p:cxnSp>
        <p:nvCxnSpPr>
          <p:cNvPr id="543" name="Straight Arrow Connector 542">
            <a:extLst>
              <a:ext uri="{FF2B5EF4-FFF2-40B4-BE49-F238E27FC236}">
                <a16:creationId xmlns:a16="http://schemas.microsoft.com/office/drawing/2014/main" id="{00000000-0008-0000-0000-0000EA020000}"/>
              </a:ext>
            </a:extLst>
          </p:cNvPr>
          <p:cNvCxnSpPr>
            <a:cxnSpLocks/>
          </p:cNvCxnSpPr>
          <p:nvPr/>
        </p:nvCxnSpPr>
        <p:spPr>
          <a:xfrm flipH="1" flipV="1">
            <a:off x="7940838" y="4739849"/>
            <a:ext cx="441564" cy="30852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EA01809-5841-4E33-A903-A481FDCB34AE}"/>
              </a:ext>
            </a:extLst>
          </p:cNvPr>
          <p:cNvCxnSpPr>
            <a:cxnSpLocks/>
          </p:cNvCxnSpPr>
          <p:nvPr/>
        </p:nvCxnSpPr>
        <p:spPr>
          <a:xfrm flipH="1" flipV="1">
            <a:off x="7878312" y="4899567"/>
            <a:ext cx="378856" cy="187174"/>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B5110F80-5122-4AB4-B965-DE00638A9836}"/>
              </a:ext>
            </a:extLst>
          </p:cNvPr>
          <p:cNvCxnSpPr>
            <a:cxnSpLocks/>
          </p:cNvCxnSpPr>
          <p:nvPr/>
        </p:nvCxnSpPr>
        <p:spPr>
          <a:xfrm flipH="1" flipV="1">
            <a:off x="7915170" y="5180273"/>
            <a:ext cx="348621" cy="6481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00000000-0008-0000-0000-000021030000}"/>
              </a:ext>
            </a:extLst>
          </p:cNvPr>
          <p:cNvCxnSpPr>
            <a:cxnSpLocks/>
          </p:cNvCxnSpPr>
          <p:nvPr/>
        </p:nvCxnSpPr>
        <p:spPr>
          <a:xfrm>
            <a:off x="8279509" y="5028898"/>
            <a:ext cx="686612" cy="491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00000000-0008-0000-0000-000022030000}"/>
              </a:ext>
            </a:extLst>
          </p:cNvPr>
          <p:cNvCxnSpPr>
            <a:cxnSpLocks/>
          </p:cNvCxnSpPr>
          <p:nvPr/>
        </p:nvCxnSpPr>
        <p:spPr>
          <a:xfrm flipV="1">
            <a:off x="8304323" y="5042615"/>
            <a:ext cx="592482" cy="4876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B883B78-9DC5-4DBF-896B-7BBA90990A87}"/>
              </a:ext>
            </a:extLst>
          </p:cNvPr>
          <p:cNvCxnSpPr>
            <a:cxnSpLocks/>
            <a:stCxn id="379" idx="2"/>
          </p:cNvCxnSpPr>
          <p:nvPr/>
        </p:nvCxnSpPr>
        <p:spPr>
          <a:xfrm rot="10800000">
            <a:off x="9267620" y="4237962"/>
            <a:ext cx="171213" cy="8857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nector: Elbow 565">
            <a:extLst>
              <a:ext uri="{FF2B5EF4-FFF2-40B4-BE49-F238E27FC236}">
                <a16:creationId xmlns:a16="http://schemas.microsoft.com/office/drawing/2014/main" id="{BE2DE8C2-E359-4118-AEB3-A529B8351232}"/>
              </a:ext>
            </a:extLst>
          </p:cNvPr>
          <p:cNvCxnSpPr>
            <a:cxnSpLocks/>
            <a:stCxn id="453" idx="5"/>
          </p:cNvCxnSpPr>
          <p:nvPr/>
        </p:nvCxnSpPr>
        <p:spPr>
          <a:xfrm rot="5400000" flipH="1" flipV="1">
            <a:off x="9611562" y="4559180"/>
            <a:ext cx="842195" cy="238941"/>
          </a:xfrm>
          <a:prstGeom prst="bentConnector3">
            <a:avLst>
              <a:gd name="adj1" fmla="val -9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3" name="Arrow: Right 592">
            <a:extLst>
              <a:ext uri="{FF2B5EF4-FFF2-40B4-BE49-F238E27FC236}">
                <a16:creationId xmlns:a16="http://schemas.microsoft.com/office/drawing/2014/main" id="{00000000-0008-0000-0000-00002D030000}"/>
              </a:ext>
            </a:extLst>
          </p:cNvPr>
          <p:cNvSpPr/>
          <p:nvPr/>
        </p:nvSpPr>
        <p:spPr>
          <a:xfrm rot="16200000">
            <a:off x="9569299" y="2569963"/>
            <a:ext cx="133350" cy="52387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p>
        </p:txBody>
      </p:sp>
      <p:pic>
        <p:nvPicPr>
          <p:cNvPr id="594" name="Picture 593">
            <a:extLst>
              <a:ext uri="{FF2B5EF4-FFF2-40B4-BE49-F238E27FC236}">
                <a16:creationId xmlns:a16="http://schemas.microsoft.com/office/drawing/2014/main" id="{0CAD1EA5-3CDC-45F9-AD86-6BB39EAF224B}"/>
              </a:ext>
            </a:extLst>
          </p:cNvPr>
          <p:cNvPicPr>
            <a:picLocks noChangeAspect="1"/>
          </p:cNvPicPr>
          <p:nvPr/>
        </p:nvPicPr>
        <p:blipFill>
          <a:blip r:embed="rId21"/>
          <a:stretch>
            <a:fillRect/>
          </a:stretch>
        </p:blipFill>
        <p:spPr>
          <a:xfrm>
            <a:off x="8868089" y="1776518"/>
            <a:ext cx="1535773" cy="891594"/>
          </a:xfrm>
          <a:prstGeom prst="rect">
            <a:avLst/>
          </a:prstGeom>
        </p:spPr>
      </p:pic>
      <p:sp>
        <p:nvSpPr>
          <p:cNvPr id="595" name="Star: 7 Points 594">
            <a:extLst>
              <a:ext uri="{FF2B5EF4-FFF2-40B4-BE49-F238E27FC236}">
                <a16:creationId xmlns:a16="http://schemas.microsoft.com/office/drawing/2014/main" id="{98DB6669-4271-4002-ACE0-11B2A01FA28F}"/>
              </a:ext>
            </a:extLst>
          </p:cNvPr>
          <p:cNvSpPr/>
          <p:nvPr/>
        </p:nvSpPr>
        <p:spPr>
          <a:xfrm>
            <a:off x="7445236" y="1756221"/>
            <a:ext cx="1365629" cy="967719"/>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C9B5CC3F-3631-4675-8B87-A18128DF1CC3}"/>
              </a:ext>
            </a:extLst>
          </p:cNvPr>
          <p:cNvSpPr/>
          <p:nvPr/>
        </p:nvSpPr>
        <p:spPr>
          <a:xfrm>
            <a:off x="7545345" y="1892819"/>
            <a:ext cx="1181912" cy="7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Visualize the IQC inspection</a:t>
            </a:r>
          </a:p>
        </p:txBody>
      </p:sp>
      <p:sp>
        <p:nvSpPr>
          <p:cNvPr id="601" name="Rectangle 600">
            <a:extLst>
              <a:ext uri="{FF2B5EF4-FFF2-40B4-BE49-F238E27FC236}">
                <a16:creationId xmlns:a16="http://schemas.microsoft.com/office/drawing/2014/main" id="{00000000-0008-0000-0000-00002B030000}"/>
              </a:ext>
            </a:extLst>
          </p:cNvPr>
          <p:cNvSpPr/>
          <p:nvPr/>
        </p:nvSpPr>
        <p:spPr>
          <a:xfrm>
            <a:off x="7545345" y="5428075"/>
            <a:ext cx="1625120" cy="552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dirty="0">
                <a:solidFill>
                  <a:sysClr val="windowText" lastClr="000000"/>
                </a:solidFill>
                <a:latin typeface="Arial" panose="020B0604020202020204" pitchFamily="34" charset="0"/>
                <a:cs typeface="Arial" panose="020B0604020202020204" pitchFamily="34" charset="0"/>
              </a:rPr>
              <a:t>IQC judgment OK/NG auto judgment All lot</a:t>
            </a:r>
          </a:p>
        </p:txBody>
      </p:sp>
      <p:sp>
        <p:nvSpPr>
          <p:cNvPr id="602" name="Rectangle 601">
            <a:extLst>
              <a:ext uri="{FF2B5EF4-FFF2-40B4-BE49-F238E27FC236}">
                <a16:creationId xmlns:a16="http://schemas.microsoft.com/office/drawing/2014/main" id="{823F8C05-D162-48E1-9EC6-60051E21DD0D}"/>
              </a:ext>
            </a:extLst>
          </p:cNvPr>
          <p:cNvSpPr/>
          <p:nvPr/>
        </p:nvSpPr>
        <p:spPr>
          <a:xfrm>
            <a:off x="1589819" y="5958592"/>
            <a:ext cx="1249253"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000000"/>
                </a:solidFill>
                <a:uFill>
                  <a:solidFill>
                    <a:srgbClr val="FFFFFF"/>
                  </a:solidFill>
                </a:uFill>
                <a:latin typeface="Arial"/>
                <a:ea typeface="Tahoma"/>
              </a:rPr>
              <a:t>Currently :</a:t>
            </a:r>
            <a:endParaRPr lang="en-US" sz="1200" spc="-1" dirty="0">
              <a:solidFill>
                <a:srgbClr val="000000"/>
              </a:solidFill>
              <a:uFill>
                <a:solidFill>
                  <a:srgbClr val="FFFFFF"/>
                </a:solidFill>
              </a:uFill>
              <a:latin typeface="Arial"/>
            </a:endParaRPr>
          </a:p>
        </p:txBody>
      </p:sp>
      <p:sp>
        <p:nvSpPr>
          <p:cNvPr id="603" name="Rectangle 602">
            <a:extLst>
              <a:ext uri="{FF2B5EF4-FFF2-40B4-BE49-F238E27FC236}">
                <a16:creationId xmlns:a16="http://schemas.microsoft.com/office/drawing/2014/main" id="{B7FBA130-E948-4E5D-835F-292D67AF6688}"/>
              </a:ext>
            </a:extLst>
          </p:cNvPr>
          <p:cNvSpPr/>
          <p:nvPr/>
        </p:nvSpPr>
        <p:spPr>
          <a:xfrm>
            <a:off x="6109099" y="5951121"/>
            <a:ext cx="1164550"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1717F7"/>
                </a:solidFill>
                <a:uFill>
                  <a:solidFill>
                    <a:srgbClr val="FFFFFF"/>
                  </a:solidFill>
                </a:uFill>
                <a:latin typeface="Arial"/>
                <a:ea typeface="Tahoma"/>
              </a:rPr>
              <a:t>Improve </a:t>
            </a:r>
            <a:r>
              <a:rPr lang="en-US" sz="1200" b="1" spc="-1" dirty="0">
                <a:solidFill>
                  <a:srgbClr val="000000"/>
                </a:solidFill>
                <a:uFill>
                  <a:solidFill>
                    <a:srgbClr val="FFFFFF"/>
                  </a:solidFill>
                </a:uFill>
                <a:latin typeface="Arial"/>
                <a:ea typeface="Tahoma"/>
              </a:rPr>
              <a:t>:</a:t>
            </a:r>
            <a:endParaRPr lang="en-US" sz="1200" spc="-1" dirty="0">
              <a:solidFill>
                <a:srgbClr val="000000"/>
              </a:solidFill>
              <a:uFill>
                <a:solidFill>
                  <a:srgbClr val="FFFFFF"/>
                </a:solidFill>
              </a:uFill>
              <a:latin typeface="Arial"/>
            </a:endParaRPr>
          </a:p>
        </p:txBody>
      </p:sp>
      <p:cxnSp>
        <p:nvCxnSpPr>
          <p:cNvPr id="605" name="Connector: Elbow 604">
            <a:extLst>
              <a:ext uri="{FF2B5EF4-FFF2-40B4-BE49-F238E27FC236}">
                <a16:creationId xmlns:a16="http://schemas.microsoft.com/office/drawing/2014/main" id="{C55EC34C-0BD0-494B-A27F-8A31CFA6EB43}"/>
              </a:ext>
            </a:extLst>
          </p:cNvPr>
          <p:cNvCxnSpPr>
            <a:cxnSpLocks/>
          </p:cNvCxnSpPr>
          <p:nvPr/>
        </p:nvCxnSpPr>
        <p:spPr>
          <a:xfrm rot="10800000" flipV="1">
            <a:off x="7837745" y="4359917"/>
            <a:ext cx="926913" cy="261795"/>
          </a:xfrm>
          <a:prstGeom prst="bentConnector3">
            <a:avLst>
              <a:gd name="adj1" fmla="val -3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 name="Rectangle 614">
            <a:extLst>
              <a:ext uri="{FF2B5EF4-FFF2-40B4-BE49-F238E27FC236}">
                <a16:creationId xmlns:a16="http://schemas.microsoft.com/office/drawing/2014/main" id="{FFDA22DF-58C0-4E60-A213-C7FF250F9DA1}"/>
              </a:ext>
            </a:extLst>
          </p:cNvPr>
          <p:cNvSpPr/>
          <p:nvPr/>
        </p:nvSpPr>
        <p:spPr>
          <a:xfrm>
            <a:off x="7832652" y="4272193"/>
            <a:ext cx="1144960" cy="51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0000FF"/>
                </a:solidFill>
                <a:latin typeface="Arial" panose="020B0604020202020204" pitchFamily="34" charset="0"/>
                <a:cs typeface="Arial" panose="020B0604020202020204" pitchFamily="34" charset="0"/>
              </a:rPr>
              <a:t>Inspection OK</a:t>
            </a:r>
          </a:p>
        </p:txBody>
      </p:sp>
      <p:cxnSp>
        <p:nvCxnSpPr>
          <p:cNvPr id="616" name="Straight Arrow Connector 615">
            <a:extLst>
              <a:ext uri="{FF2B5EF4-FFF2-40B4-BE49-F238E27FC236}">
                <a16:creationId xmlns:a16="http://schemas.microsoft.com/office/drawing/2014/main" id="{498C46B5-96D5-4346-9DA6-71F097D42B1B}"/>
              </a:ext>
            </a:extLst>
          </p:cNvPr>
          <p:cNvCxnSpPr>
            <a:cxnSpLocks/>
          </p:cNvCxnSpPr>
          <p:nvPr/>
        </p:nvCxnSpPr>
        <p:spPr>
          <a:xfrm flipH="1">
            <a:off x="6529779" y="4329877"/>
            <a:ext cx="43656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4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3FCF6-E4F1-433B-A135-C3C139396FCA}"/>
              </a:ext>
            </a:extLst>
          </p:cNvPr>
          <p:cNvPicPr>
            <a:picLocks noChangeAspect="1"/>
          </p:cNvPicPr>
          <p:nvPr/>
        </p:nvPicPr>
        <p:blipFill rotWithShape="1">
          <a:blip r:embed="rId2"/>
          <a:srcRect b="47405"/>
          <a:stretch/>
        </p:blipFill>
        <p:spPr>
          <a:xfrm>
            <a:off x="1257488" y="533400"/>
            <a:ext cx="9677025" cy="2209800"/>
          </a:xfrm>
          <a:prstGeom prst="rect">
            <a:avLst/>
          </a:prstGeom>
          <a:ln>
            <a:solidFill>
              <a:schemeClr val="tx1"/>
            </a:solidFill>
          </a:ln>
        </p:spPr>
      </p:pic>
      <p:sp>
        <p:nvSpPr>
          <p:cNvPr id="10" name="TextBox 9">
            <a:extLst>
              <a:ext uri="{FF2B5EF4-FFF2-40B4-BE49-F238E27FC236}">
                <a16:creationId xmlns:a16="http://schemas.microsoft.com/office/drawing/2014/main" id="{152391A6-29A5-4173-A200-9AC64F7B0F84}"/>
              </a:ext>
            </a:extLst>
          </p:cNvPr>
          <p:cNvSpPr txBox="1"/>
          <p:nvPr/>
        </p:nvSpPr>
        <p:spPr>
          <a:xfrm>
            <a:off x="1345934"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SD: Sales and Distribution </a:t>
            </a:r>
          </a:p>
        </p:txBody>
      </p:sp>
      <p:sp>
        <p:nvSpPr>
          <p:cNvPr id="11" name="TextBox 10">
            <a:extLst>
              <a:ext uri="{FF2B5EF4-FFF2-40B4-BE49-F238E27FC236}">
                <a16:creationId xmlns:a16="http://schemas.microsoft.com/office/drawing/2014/main" id="{3F34506A-C115-4D76-BE3D-F3B110AA9570}"/>
              </a:ext>
            </a:extLst>
          </p:cNvPr>
          <p:cNvSpPr txBox="1"/>
          <p:nvPr/>
        </p:nvSpPr>
        <p:spPr>
          <a:xfrm>
            <a:off x="1345934"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MM: Materials Management  </a:t>
            </a:r>
          </a:p>
        </p:txBody>
      </p:sp>
      <p:sp>
        <p:nvSpPr>
          <p:cNvPr id="12" name="TextBox 11">
            <a:extLst>
              <a:ext uri="{FF2B5EF4-FFF2-40B4-BE49-F238E27FC236}">
                <a16:creationId xmlns:a16="http://schemas.microsoft.com/office/drawing/2014/main" id="{AF463370-2B50-4EBA-BAE0-A70B3EEA782D}"/>
              </a:ext>
            </a:extLst>
          </p:cNvPr>
          <p:cNvSpPr txBox="1"/>
          <p:nvPr/>
        </p:nvSpPr>
        <p:spPr>
          <a:xfrm>
            <a:off x="8252146"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QM: Quality Management  </a:t>
            </a:r>
          </a:p>
        </p:txBody>
      </p:sp>
      <p:sp>
        <p:nvSpPr>
          <p:cNvPr id="13" name="TextBox 12">
            <a:extLst>
              <a:ext uri="{FF2B5EF4-FFF2-40B4-BE49-F238E27FC236}">
                <a16:creationId xmlns:a16="http://schemas.microsoft.com/office/drawing/2014/main" id="{B733EA55-36AE-4447-BB82-5D66B52949E1}"/>
              </a:ext>
            </a:extLst>
          </p:cNvPr>
          <p:cNvSpPr txBox="1"/>
          <p:nvPr/>
        </p:nvSpPr>
        <p:spPr>
          <a:xfrm>
            <a:off x="8252146"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FI/CO: Financial Accounting/Controlling </a:t>
            </a:r>
          </a:p>
        </p:txBody>
      </p:sp>
      <p:sp>
        <p:nvSpPr>
          <p:cNvPr id="14" name="TextBox 13">
            <a:extLst>
              <a:ext uri="{FF2B5EF4-FFF2-40B4-BE49-F238E27FC236}">
                <a16:creationId xmlns:a16="http://schemas.microsoft.com/office/drawing/2014/main" id="{0E910A73-F33D-4494-A3BB-0C35A4789E54}"/>
              </a:ext>
            </a:extLst>
          </p:cNvPr>
          <p:cNvSpPr txBox="1"/>
          <p:nvPr/>
        </p:nvSpPr>
        <p:spPr>
          <a:xfrm>
            <a:off x="1345934" y="110092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PP:  Production Planning  </a:t>
            </a:r>
          </a:p>
        </p:txBody>
      </p:sp>
      <p:sp>
        <p:nvSpPr>
          <p:cNvPr id="15" name="Text Box 6">
            <a:extLst>
              <a:ext uri="{FF2B5EF4-FFF2-40B4-BE49-F238E27FC236}">
                <a16:creationId xmlns:a16="http://schemas.microsoft.com/office/drawing/2014/main" id="{DD15DBFB-25E7-44EC-8FBD-39E772249179}"/>
              </a:ext>
            </a:extLst>
          </p:cNvPr>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kumimoji="1" lang="en-US" altLang="ja-JP" sz="2000" b="1" kern="0" dirty="0">
                <a:solidFill>
                  <a:srgbClr val="FFFFFF"/>
                </a:solidFill>
                <a:ea typeface="MS Gothic" panose="020B0609070205080204" pitchFamily="49" charset="-128"/>
              </a:rPr>
              <a:t>PSNV SYSTEMS OVERVIEW</a:t>
            </a:r>
          </a:p>
        </p:txBody>
      </p:sp>
      <p:pic>
        <p:nvPicPr>
          <p:cNvPr id="4" name="Picture 3">
            <a:extLst>
              <a:ext uri="{FF2B5EF4-FFF2-40B4-BE49-F238E27FC236}">
                <a16:creationId xmlns:a16="http://schemas.microsoft.com/office/drawing/2014/main" id="{F839F5E2-45E4-0831-CC1B-CB0D12D14B56}"/>
              </a:ext>
            </a:extLst>
          </p:cNvPr>
          <p:cNvPicPr>
            <a:picLocks noChangeAspect="1"/>
          </p:cNvPicPr>
          <p:nvPr/>
        </p:nvPicPr>
        <p:blipFill>
          <a:blip r:embed="rId3"/>
          <a:stretch>
            <a:fillRect/>
          </a:stretch>
        </p:blipFill>
        <p:spPr>
          <a:xfrm>
            <a:off x="1216848" y="4768062"/>
            <a:ext cx="9791513" cy="2005113"/>
          </a:xfrm>
          <a:prstGeom prst="rect">
            <a:avLst/>
          </a:prstGeom>
        </p:spPr>
      </p:pic>
      <p:sp>
        <p:nvSpPr>
          <p:cNvPr id="6" name="Rectangle 5">
            <a:extLst>
              <a:ext uri="{FF2B5EF4-FFF2-40B4-BE49-F238E27FC236}">
                <a16:creationId xmlns:a16="http://schemas.microsoft.com/office/drawing/2014/main" id="{C6AF6CEA-3B31-F2A6-B122-F98633B72174}"/>
              </a:ext>
            </a:extLst>
          </p:cNvPr>
          <p:cNvSpPr/>
          <p:nvPr/>
        </p:nvSpPr>
        <p:spPr bwMode="auto">
          <a:xfrm>
            <a:off x="1257488" y="2753362"/>
            <a:ext cx="9677025" cy="2005113"/>
          </a:xfrm>
          <a:prstGeom prst="rect">
            <a:avLst/>
          </a:prstGeom>
          <a:noFill/>
          <a:ln w="3175" cap="flat" cmpd="sng" algn="ctr">
            <a:solidFill>
              <a:schemeClr val="tx2"/>
            </a:solidFill>
            <a:prstDash val="solid"/>
            <a:round/>
            <a:headEnd type="none" w="med" len="med"/>
            <a:tailEnd type="none" w="med" len="med"/>
          </a:ln>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endParaRPr lang="en-US" sz="2800">
              <a:latin typeface="Arial" charset="0"/>
              <a:ea typeface="HGP創英角ｺﾞｼｯｸUB" pitchFamily="50" charset="-128"/>
              <a:cs typeface="Arial" charset="0"/>
            </a:endParaRPr>
          </a:p>
        </p:txBody>
      </p:sp>
      <p:cxnSp>
        <p:nvCxnSpPr>
          <p:cNvPr id="8" name="Straight Connector 7">
            <a:extLst>
              <a:ext uri="{FF2B5EF4-FFF2-40B4-BE49-F238E27FC236}">
                <a16:creationId xmlns:a16="http://schemas.microsoft.com/office/drawing/2014/main" id="{8B2826F5-FE25-DB67-BA86-18D5627482C4}"/>
              </a:ext>
            </a:extLst>
          </p:cNvPr>
          <p:cNvCxnSpPr/>
          <p:nvPr/>
        </p:nvCxnSpPr>
        <p:spPr bwMode="auto">
          <a:xfrm>
            <a:off x="2555240" y="274828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D4A757E-E473-4C3C-4E59-C7E32C14CA05}"/>
              </a:ext>
            </a:extLst>
          </p:cNvPr>
          <p:cNvCxnSpPr/>
          <p:nvPr/>
        </p:nvCxnSpPr>
        <p:spPr bwMode="auto">
          <a:xfrm>
            <a:off x="4968240" y="276294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BD6E01B3-802B-23AC-3140-942EFCE54A0A}"/>
              </a:ext>
            </a:extLst>
          </p:cNvPr>
          <p:cNvCxnSpPr/>
          <p:nvPr/>
        </p:nvCxnSpPr>
        <p:spPr bwMode="auto">
          <a:xfrm>
            <a:off x="8564880" y="275336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68AF7722-ACCE-65E2-7A3B-E04D86055BAD}"/>
              </a:ext>
            </a:extLst>
          </p:cNvPr>
          <p:cNvSpPr txBox="1"/>
          <p:nvPr/>
        </p:nvSpPr>
        <p:spPr>
          <a:xfrm>
            <a:off x="993329" y="2718374"/>
            <a:ext cx="1600201"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EDI, Sales order, Packing, Shipping instruction, Invoice</a:t>
            </a:r>
          </a:p>
        </p:txBody>
      </p:sp>
      <p:sp>
        <p:nvSpPr>
          <p:cNvPr id="59" name="TextBox 58">
            <a:extLst>
              <a:ext uri="{FF2B5EF4-FFF2-40B4-BE49-F238E27FC236}">
                <a16:creationId xmlns:a16="http://schemas.microsoft.com/office/drawing/2014/main" id="{681B4956-7CCC-6E70-1D82-6343CF5B30CE}"/>
              </a:ext>
            </a:extLst>
          </p:cNvPr>
          <p:cNvSpPr txBox="1"/>
          <p:nvPr/>
        </p:nvSpPr>
        <p:spPr>
          <a:xfrm>
            <a:off x="2369820" y="2707620"/>
            <a:ext cx="2636708"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Material Master, </a:t>
            </a:r>
            <a:r>
              <a:rPr lang="en-US" sz="1100" dirty="0">
                <a:solidFill>
                  <a:srgbClr val="242424"/>
                </a:solidFill>
                <a:latin typeface="-apple-system"/>
              </a:rPr>
              <a:t>Engineering Change Notification (ECN), </a:t>
            </a:r>
            <a:r>
              <a:rPr lang="en-US" altLang="ja-JP" sz="1100" dirty="0">
                <a:latin typeface="Arial" panose="020B0604020202020204" pitchFamily="34" charset="0"/>
                <a:cs typeface="Arial" panose="020B0604020202020204" pitchFamily="34" charset="0"/>
              </a:rPr>
              <a:t>Purchase Requisition, EDI Purchase Order, Shipping Advise,</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Dispatch Advice, Invoice </a:t>
            </a:r>
          </a:p>
        </p:txBody>
      </p:sp>
      <p:sp>
        <p:nvSpPr>
          <p:cNvPr id="60" name="TextBox 59">
            <a:extLst>
              <a:ext uri="{FF2B5EF4-FFF2-40B4-BE49-F238E27FC236}">
                <a16:creationId xmlns:a16="http://schemas.microsoft.com/office/drawing/2014/main" id="{ADD89B38-89E6-7352-C5DF-00E8986CC906}"/>
              </a:ext>
            </a:extLst>
          </p:cNvPr>
          <p:cNvSpPr txBox="1"/>
          <p:nvPr/>
        </p:nvSpPr>
        <p:spPr>
          <a:xfrm>
            <a:off x="4821013" y="2717800"/>
            <a:ext cx="2100358"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BOM structure , Production Plan Monthly / daily, Transfer Posting, Backflush, Sub-Material</a:t>
            </a:r>
          </a:p>
        </p:txBody>
      </p:sp>
      <p:sp>
        <p:nvSpPr>
          <p:cNvPr id="61" name="TextBox 60">
            <a:extLst>
              <a:ext uri="{FF2B5EF4-FFF2-40B4-BE49-F238E27FC236}">
                <a16:creationId xmlns:a16="http://schemas.microsoft.com/office/drawing/2014/main" id="{15BF1CEC-7581-8755-113C-0AF9055B3DDA}"/>
              </a:ext>
            </a:extLst>
          </p:cNvPr>
          <p:cNvSpPr txBox="1"/>
          <p:nvPr/>
        </p:nvSpPr>
        <p:spPr>
          <a:xfrm>
            <a:off x="8295514" y="2726578"/>
            <a:ext cx="2549972" cy="769441"/>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Business Plan, Fix asset,</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G/L Account posting</a:t>
            </a:r>
          </a:p>
        </p:txBody>
      </p:sp>
      <p:cxnSp>
        <p:nvCxnSpPr>
          <p:cNvPr id="62" name="Straight Connector 61">
            <a:extLst>
              <a:ext uri="{FF2B5EF4-FFF2-40B4-BE49-F238E27FC236}">
                <a16:creationId xmlns:a16="http://schemas.microsoft.com/office/drawing/2014/main" id="{6370682D-B324-EF9F-ABBC-7840CCB29678}"/>
              </a:ext>
            </a:extLst>
          </p:cNvPr>
          <p:cNvCxnSpPr/>
          <p:nvPr/>
        </p:nvCxnSpPr>
        <p:spPr bwMode="auto">
          <a:xfrm>
            <a:off x="7010400" y="275278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343ED36B-83B0-BAB4-5349-4ED04FE9856F}"/>
              </a:ext>
            </a:extLst>
          </p:cNvPr>
          <p:cNvSpPr txBox="1"/>
          <p:nvPr/>
        </p:nvSpPr>
        <p:spPr>
          <a:xfrm>
            <a:off x="6765494" y="2707620"/>
            <a:ext cx="1750939"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Daily coming RoHS inspection,</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Recording Inspection result, RoHS grouping, sharing</a:t>
            </a:r>
          </a:p>
        </p:txBody>
      </p:sp>
      <p:sp>
        <p:nvSpPr>
          <p:cNvPr id="3" name="Rectangle 2">
            <a:extLst>
              <a:ext uri="{FF2B5EF4-FFF2-40B4-BE49-F238E27FC236}">
                <a16:creationId xmlns:a16="http://schemas.microsoft.com/office/drawing/2014/main" id="{D3F1AE43-43B2-4A7E-D702-EC20C5CA83EF}"/>
              </a:ext>
            </a:extLst>
          </p:cNvPr>
          <p:cNvSpPr/>
          <p:nvPr/>
        </p:nvSpPr>
        <p:spPr bwMode="auto">
          <a:xfrm>
            <a:off x="3939544" y="5871354"/>
            <a:ext cx="1005837" cy="363060"/>
          </a:xfrm>
          <a:prstGeom prst="rect">
            <a:avLst/>
          </a:prstGeom>
          <a:solidFill>
            <a:srgbClr val="FFD992"/>
          </a:solidFill>
          <a:ln w="9525" cap="flat" cmpd="sng" algn="ctr">
            <a:noFill/>
            <a:prstDash val="solid"/>
            <a:round/>
            <a:headEnd type="none" w="med" len="med"/>
            <a:tailEnd type="none" w="med" len="med"/>
          </a:ln>
          <a:effectLst>
            <a:prstShdw prst="shdw17" dist="17961" dir="2700000">
              <a:schemeClr val="bg2">
                <a:gamma/>
                <a:shade val="60000"/>
                <a:invGamma/>
              </a:schemeClr>
            </a:prstShdw>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24. MCS Free </a:t>
            </a:r>
          </a:p>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location</a:t>
            </a:r>
          </a:p>
        </p:txBody>
      </p:sp>
    </p:spTree>
    <p:extLst>
      <p:ext uri="{BB962C8B-B14F-4D97-AF65-F5344CB8AC3E}">
        <p14:creationId xmlns:p14="http://schemas.microsoft.com/office/powerpoint/2010/main" val="35954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B26DF-1B25-41B9-8EFD-EC1B1DCB3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876" y="5440773"/>
            <a:ext cx="572273" cy="763030"/>
          </a:xfrm>
          <a:prstGeom prst="rect">
            <a:avLst/>
          </a:prstGeom>
        </p:spPr>
      </p:pic>
      <p:pic>
        <p:nvPicPr>
          <p:cNvPr id="4238" name="図 1">
            <a:extLst>
              <a:ext uri="{FF2B5EF4-FFF2-40B4-BE49-F238E27FC236}">
                <a16:creationId xmlns:a16="http://schemas.microsoft.com/office/drawing/2014/main" id="{71E493AD-84C2-47C1-896B-9104E99181B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34137" y="5460228"/>
            <a:ext cx="5397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 name="図 88">
            <a:extLst>
              <a:ext uri="{FF2B5EF4-FFF2-40B4-BE49-F238E27FC236}">
                <a16:creationId xmlns:a16="http://schemas.microsoft.com/office/drawing/2014/main" id="{1EAA65E8-B8BA-4236-BDC0-62282727035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98188" y="5474382"/>
            <a:ext cx="614560" cy="6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図 11" descr="青いシャツを着た少年&#10;&#10;自動的に生成された説明">
            <a:extLst>
              <a:ext uri="{FF2B5EF4-FFF2-40B4-BE49-F238E27FC236}">
                <a16:creationId xmlns:a16="http://schemas.microsoft.com/office/drawing/2014/main" id="{93A9A6AD-6126-458A-B7B2-52E06A19024E}"/>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7608443" y="5468811"/>
            <a:ext cx="602125" cy="715962"/>
          </a:xfrm>
          <a:prstGeom prst="rect">
            <a:avLst/>
          </a:prstGeom>
        </p:spPr>
      </p:pic>
      <p:pic>
        <p:nvPicPr>
          <p:cNvPr id="88" name="図 87" descr="青いシャツを着ている男性&#10;&#10;自動的に生成された説明">
            <a:extLst>
              <a:ext uri="{FF2B5EF4-FFF2-40B4-BE49-F238E27FC236}">
                <a16:creationId xmlns:a16="http://schemas.microsoft.com/office/drawing/2014/main" id="{7F6DA44A-D26A-4A29-9F32-5F2742F795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604" r="15565" b="20647"/>
          <a:stretch/>
        </p:blipFill>
        <p:spPr>
          <a:xfrm>
            <a:off x="5694445" y="5464819"/>
            <a:ext cx="570704" cy="714939"/>
          </a:xfrm>
          <a:prstGeom prst="rect">
            <a:avLst/>
          </a:prstGeom>
        </p:spPr>
      </p:pic>
      <p:pic>
        <p:nvPicPr>
          <p:cNvPr id="8" name="図 7" descr="白いシャツを着ている男性&#10;&#10;自動的に生成された説明">
            <a:extLst>
              <a:ext uri="{FF2B5EF4-FFF2-40B4-BE49-F238E27FC236}">
                <a16:creationId xmlns:a16="http://schemas.microsoft.com/office/drawing/2014/main" id="{52F99093-C1D0-5496-AC0A-1DED902E881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305" b="17532"/>
          <a:stretch/>
        </p:blipFill>
        <p:spPr>
          <a:xfrm>
            <a:off x="1406413" y="5468811"/>
            <a:ext cx="575997" cy="600076"/>
          </a:xfrm>
          <a:prstGeom prst="rect">
            <a:avLst/>
          </a:prstGeom>
        </p:spPr>
      </p:pic>
      <p:pic>
        <p:nvPicPr>
          <p:cNvPr id="4220" name="図 4">
            <a:extLst>
              <a:ext uri="{FF2B5EF4-FFF2-40B4-BE49-F238E27FC236}">
                <a16:creationId xmlns:a16="http://schemas.microsoft.com/office/drawing/2014/main" id="{5D1E9DFD-121E-491E-A70B-A6219B67C196}"/>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2640534" y="4223031"/>
            <a:ext cx="5413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a:extLst>
              <a:ext uri="{FF2B5EF4-FFF2-40B4-BE49-F238E27FC236}">
                <a16:creationId xmlns:a16="http://schemas.microsoft.com/office/drawing/2014/main" id="{D149550F-195C-4908-A812-5CBA27CA1425}"/>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623737" y="4200106"/>
            <a:ext cx="549079" cy="622386"/>
          </a:xfrm>
          <a:prstGeom prst="rect">
            <a:avLst/>
          </a:prstGeom>
        </p:spPr>
      </p:pic>
      <p:pic>
        <p:nvPicPr>
          <p:cNvPr id="91" name="図 11">
            <a:extLst>
              <a:ext uri="{FF2B5EF4-FFF2-40B4-BE49-F238E27FC236}">
                <a16:creationId xmlns:a16="http://schemas.microsoft.com/office/drawing/2014/main" id="{26093684-5E3A-4914-99BA-9E94DE78DA91}"/>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423741" y="4216533"/>
            <a:ext cx="5413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D81862A-36E0-48D8-B763-04B4AB33B0A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590" t="29245" r="21440" b="15980"/>
          <a:stretch/>
        </p:blipFill>
        <p:spPr>
          <a:xfrm flipH="1">
            <a:off x="3978180" y="5166114"/>
            <a:ext cx="577168" cy="552713"/>
          </a:xfrm>
          <a:prstGeom prst="rect">
            <a:avLst/>
          </a:prstGeom>
        </p:spPr>
      </p:pic>
      <p:pic>
        <p:nvPicPr>
          <p:cNvPr id="114" name="Picture 8">
            <a:extLst>
              <a:ext uri="{FF2B5EF4-FFF2-40B4-BE49-F238E27FC236}">
                <a16:creationId xmlns:a16="http://schemas.microsoft.com/office/drawing/2014/main" id="{B9B242A0-BF94-44AF-8D8E-B357CE15BAC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690" t="11101" r="18861" b="5280"/>
          <a:stretch/>
        </p:blipFill>
        <p:spPr>
          <a:xfrm flipH="1">
            <a:off x="6072298" y="4223031"/>
            <a:ext cx="552462" cy="572307"/>
          </a:xfrm>
          <a:prstGeom prst="rect">
            <a:avLst/>
          </a:prstGeom>
        </p:spPr>
      </p:pic>
      <p:pic>
        <p:nvPicPr>
          <p:cNvPr id="10" name="図 9" descr="メガネをかけた男性&#10;&#10;自動的に生成された説明">
            <a:extLst>
              <a:ext uri="{FF2B5EF4-FFF2-40B4-BE49-F238E27FC236}">
                <a16:creationId xmlns:a16="http://schemas.microsoft.com/office/drawing/2014/main" id="{FA0D40BE-C351-3953-B593-2D77576A51F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46074" y="926525"/>
            <a:ext cx="456558" cy="522863"/>
          </a:xfrm>
          <a:prstGeom prst="rect">
            <a:avLst/>
          </a:prstGeom>
        </p:spPr>
      </p:pic>
      <p:cxnSp>
        <p:nvCxnSpPr>
          <p:cNvPr id="89" name="カギ線コネクタ 105">
            <a:extLst>
              <a:ext uri="{FF2B5EF4-FFF2-40B4-BE49-F238E27FC236}">
                <a16:creationId xmlns:a16="http://schemas.microsoft.com/office/drawing/2014/main" id="{9D27C8B7-0A13-4EA8-B956-37BD4DC85197}"/>
              </a:ext>
            </a:extLst>
          </p:cNvPr>
          <p:cNvCxnSpPr>
            <a:cxnSpLocks noChangeShapeType="1"/>
            <a:stCxn id="4225" idx="2"/>
            <a:endCxn id="77" idx="0"/>
          </p:cNvCxnSpPr>
          <p:nvPr/>
        </p:nvCxnSpPr>
        <p:spPr bwMode="auto">
          <a:xfrm rot="5400000">
            <a:off x="7860121" y="3372099"/>
            <a:ext cx="717575" cy="6125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a:extLst>
              <a:ext uri="{FF2B5EF4-FFF2-40B4-BE49-F238E27FC236}">
                <a16:creationId xmlns:a16="http://schemas.microsoft.com/office/drawing/2014/main" id="{ECCC9AFE-1270-49B1-8FE8-76A8D513280F}"/>
              </a:ext>
            </a:extLst>
          </p:cNvPr>
          <p:cNvSpPr>
            <a:spLocks noChangeArrowheads="1"/>
          </p:cNvSpPr>
          <p:nvPr/>
        </p:nvSpPr>
        <p:spPr bwMode="auto">
          <a:xfrm>
            <a:off x="1228725" y="76200"/>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ja-JP"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rPr>
              <a:t>ISD Organization</a:t>
            </a:r>
            <a:endParaRPr lang="ja-JP" altLang="en-US"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103" name="AutoShape 172">
            <a:extLst>
              <a:ext uri="{FF2B5EF4-FFF2-40B4-BE49-F238E27FC236}">
                <a16:creationId xmlns:a16="http://schemas.microsoft.com/office/drawing/2014/main" id="{FB3B28A5-85D3-493F-930A-9F64C844D1BE}"/>
              </a:ext>
            </a:extLst>
          </p:cNvPr>
          <p:cNvSpPr>
            <a:spLocks noChangeArrowheads="1"/>
          </p:cNvSpPr>
          <p:nvPr/>
        </p:nvSpPr>
        <p:spPr bwMode="auto">
          <a:xfrm>
            <a:off x="5673411"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4104" name="AutoShape 67">
            <a:extLst>
              <a:ext uri="{FF2B5EF4-FFF2-40B4-BE49-F238E27FC236}">
                <a16:creationId xmlns:a16="http://schemas.microsoft.com/office/drawing/2014/main" id="{39738016-8ABA-4FF5-8D9E-0F0A1C0355AC}"/>
              </a:ext>
            </a:extLst>
          </p:cNvPr>
          <p:cNvSpPr>
            <a:spLocks noChangeArrowheads="1"/>
          </p:cNvSpPr>
          <p:nvPr/>
        </p:nvSpPr>
        <p:spPr bwMode="auto">
          <a:xfrm>
            <a:off x="3514449" y="2644809"/>
            <a:ext cx="841375"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SAP</a:t>
            </a:r>
          </a:p>
          <a:p>
            <a:pPr eaLnBrk="1" hangingPunct="1"/>
            <a:r>
              <a:rPr lang="en-US" altLang="ja-JP" sz="600" dirty="0">
                <a:latin typeface="Meiryo UI" panose="020B0604030504040204" pitchFamily="50" charset="-128"/>
                <a:ea typeface="Meiryo UI" panose="020B0604030504040204" pitchFamily="50" charset="-128"/>
              </a:rPr>
              <a:t>SOX</a:t>
            </a:r>
          </a:p>
        </p:txBody>
      </p:sp>
      <p:sp>
        <p:nvSpPr>
          <p:cNvPr id="4105" name="AutoShape 121">
            <a:extLst>
              <a:ext uri="{FF2B5EF4-FFF2-40B4-BE49-F238E27FC236}">
                <a16:creationId xmlns:a16="http://schemas.microsoft.com/office/drawing/2014/main" id="{AA23349B-0A40-4433-87F7-9083F6255218}"/>
              </a:ext>
            </a:extLst>
          </p:cNvPr>
          <p:cNvSpPr>
            <a:spLocks noChangeArrowheads="1"/>
          </p:cNvSpPr>
          <p:nvPr/>
        </p:nvSpPr>
        <p:spPr bwMode="auto">
          <a:xfrm>
            <a:off x="8815666" y="2671870"/>
            <a:ext cx="811213"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All Development</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4106" name="AutoShape 83">
            <a:extLst>
              <a:ext uri="{FF2B5EF4-FFF2-40B4-BE49-F238E27FC236}">
                <a16:creationId xmlns:a16="http://schemas.microsoft.com/office/drawing/2014/main" id="{F10EF0DD-31AF-4534-982F-AD65CD6FACF1}"/>
              </a:ext>
            </a:extLst>
          </p:cNvPr>
          <p:cNvSpPr>
            <a:spLocks noChangeArrowheads="1"/>
          </p:cNvSpPr>
          <p:nvPr/>
        </p:nvSpPr>
        <p:spPr bwMode="auto">
          <a:xfrm>
            <a:off x="1972908" y="4300182"/>
            <a:ext cx="543617"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 ABAP</a:t>
            </a:r>
          </a:p>
        </p:txBody>
      </p:sp>
      <p:sp>
        <p:nvSpPr>
          <p:cNvPr id="4107" name="AutoShape 193">
            <a:extLst>
              <a:ext uri="{FF2B5EF4-FFF2-40B4-BE49-F238E27FC236}">
                <a16:creationId xmlns:a16="http://schemas.microsoft.com/office/drawing/2014/main" id="{7EC914C8-5B54-4262-A239-57B90D8D8DD0}"/>
              </a:ext>
            </a:extLst>
          </p:cNvPr>
          <p:cNvSpPr>
            <a:spLocks noChangeArrowheads="1"/>
          </p:cNvSpPr>
          <p:nvPr/>
        </p:nvSpPr>
        <p:spPr bwMode="auto">
          <a:xfrm>
            <a:off x="1384945"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ABAP</a:t>
            </a:r>
          </a:p>
        </p:txBody>
      </p:sp>
      <p:sp>
        <p:nvSpPr>
          <p:cNvPr id="4113" name="Text Box 44">
            <a:extLst>
              <a:ext uri="{FF2B5EF4-FFF2-40B4-BE49-F238E27FC236}">
                <a16:creationId xmlns:a16="http://schemas.microsoft.com/office/drawing/2014/main" id="{1BF1F6B5-AB76-4915-9D87-EB433CFBC900}"/>
              </a:ext>
            </a:extLst>
          </p:cNvPr>
          <p:cNvSpPr txBox="1">
            <a:spLocks noChangeArrowheads="1"/>
          </p:cNvSpPr>
          <p:nvPr/>
        </p:nvSpPr>
        <p:spPr bwMode="auto">
          <a:xfrm>
            <a:off x="2853208"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cxnSp>
        <p:nvCxnSpPr>
          <p:cNvPr id="4115" name="カギ線コネクタ 105">
            <a:extLst>
              <a:ext uri="{FF2B5EF4-FFF2-40B4-BE49-F238E27FC236}">
                <a16:creationId xmlns:a16="http://schemas.microsoft.com/office/drawing/2014/main" id="{4BAE60B5-D733-435C-850D-20010BA0E4AB}"/>
              </a:ext>
            </a:extLst>
          </p:cNvPr>
          <p:cNvCxnSpPr>
            <a:cxnSpLocks noChangeShapeType="1"/>
            <a:stCxn id="4110" idx="2"/>
            <a:endCxn id="4113" idx="0"/>
          </p:cNvCxnSpPr>
          <p:nvPr/>
        </p:nvCxnSpPr>
        <p:spPr bwMode="auto">
          <a:xfrm rot="5400000">
            <a:off x="4018855" y="769517"/>
            <a:ext cx="787508" cy="2506027"/>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7" name="Text Box 23">
            <a:extLst>
              <a:ext uri="{FF2B5EF4-FFF2-40B4-BE49-F238E27FC236}">
                <a16:creationId xmlns:a16="http://schemas.microsoft.com/office/drawing/2014/main" id="{C6836120-4D6B-4DD2-B465-6BBCCBD92281}"/>
              </a:ext>
            </a:extLst>
          </p:cNvPr>
          <p:cNvSpPr txBox="1">
            <a:spLocks noChangeArrowheads="1"/>
          </p:cNvSpPr>
          <p:nvPr/>
        </p:nvSpPr>
        <p:spPr bwMode="auto">
          <a:xfrm>
            <a:off x="2604815"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4118" name="AutoShape 68">
            <a:extLst>
              <a:ext uri="{FF2B5EF4-FFF2-40B4-BE49-F238E27FC236}">
                <a16:creationId xmlns:a16="http://schemas.microsoft.com/office/drawing/2014/main" id="{434FD15B-39E8-4921-86C9-F171482476BB}"/>
              </a:ext>
            </a:extLst>
          </p:cNvPr>
          <p:cNvSpPr>
            <a:spLocks noChangeArrowheads="1"/>
          </p:cNvSpPr>
          <p:nvPr/>
        </p:nvSpPr>
        <p:spPr bwMode="auto">
          <a:xfrm>
            <a:off x="3240635" y="4281716"/>
            <a:ext cx="612775" cy="409087"/>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700" dirty="0">
                <a:latin typeface="Meiryo UI" panose="020B0604030504040204" pitchFamily="50" charset="-128"/>
                <a:ea typeface="Meiryo UI" panose="020B0604030504040204" pitchFamily="50" charset="-128"/>
              </a:rPr>
              <a:t>SAP</a:t>
            </a:r>
          </a:p>
          <a:p>
            <a:pPr eaLnBrk="1" hangingPunct="1"/>
            <a:r>
              <a:rPr lang="en-US" altLang="ja-JP" sz="700" dirty="0">
                <a:latin typeface="Meiryo UI" panose="020B0604030504040204" pitchFamily="50" charset="-128"/>
                <a:ea typeface="Meiryo UI" panose="020B0604030504040204" pitchFamily="50" charset="-128"/>
              </a:rPr>
              <a:t>IT Training</a:t>
            </a:r>
          </a:p>
        </p:txBody>
      </p:sp>
      <p:cxnSp>
        <p:nvCxnSpPr>
          <p:cNvPr id="4121" name="カギ線コネクタ 93">
            <a:extLst>
              <a:ext uri="{FF2B5EF4-FFF2-40B4-BE49-F238E27FC236}">
                <a16:creationId xmlns:a16="http://schemas.microsoft.com/office/drawing/2014/main" id="{AB9AA16B-D95A-49D9-81FE-0509B6ABD57F}"/>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3" name="AutoShape 193">
            <a:extLst>
              <a:ext uri="{FF2B5EF4-FFF2-40B4-BE49-F238E27FC236}">
                <a16:creationId xmlns:a16="http://schemas.microsoft.com/office/drawing/2014/main" id="{C281020B-C026-422F-B1E3-B3AE4215AA0E}"/>
              </a:ext>
            </a:extLst>
          </p:cNvPr>
          <p:cNvSpPr>
            <a:spLocks noChangeArrowheads="1"/>
          </p:cNvSpPr>
          <p:nvPr/>
        </p:nvSpPr>
        <p:spPr bwMode="auto">
          <a:xfrm>
            <a:off x="9064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4125" name="AutoShape 193">
            <a:extLst>
              <a:ext uri="{FF2B5EF4-FFF2-40B4-BE49-F238E27FC236}">
                <a16:creationId xmlns:a16="http://schemas.microsoft.com/office/drawing/2014/main" id="{048CEB3A-FFB3-442E-AA6C-3F4959D71BCE}"/>
              </a:ext>
            </a:extLst>
          </p:cNvPr>
          <p:cNvSpPr>
            <a:spLocks noChangeArrowheads="1"/>
          </p:cNvSpPr>
          <p:nvPr/>
        </p:nvSpPr>
        <p:spPr bwMode="auto">
          <a:xfrm>
            <a:off x="9680575" y="6269400"/>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cxnSp>
        <p:nvCxnSpPr>
          <p:cNvPr id="4126" name="カギ線コネクタ 90">
            <a:extLst>
              <a:ext uri="{FF2B5EF4-FFF2-40B4-BE49-F238E27FC236}">
                <a16:creationId xmlns:a16="http://schemas.microsoft.com/office/drawing/2014/main" id="{2DB7107E-C6DD-4AEF-AF05-4EA3CA6AA9A6}"/>
              </a:ext>
            </a:extLst>
          </p:cNvPr>
          <p:cNvCxnSpPr>
            <a:cxnSpLocks noChangeShapeType="1"/>
            <a:stCxn id="92" idx="2"/>
            <a:endCxn id="100" idx="0"/>
          </p:cNvCxnSpPr>
          <p:nvPr/>
        </p:nvCxnSpPr>
        <p:spPr bwMode="auto">
          <a:xfrm rot="5400000">
            <a:off x="1509489" y="5101132"/>
            <a:ext cx="369847" cy="1270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22" name="図 9">
            <a:extLst>
              <a:ext uri="{FF2B5EF4-FFF2-40B4-BE49-F238E27FC236}">
                <a16:creationId xmlns:a16="http://schemas.microsoft.com/office/drawing/2014/main" id="{14B4F4BB-52B1-4D16-B7FC-C54E6959CF8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256865" y="2609958"/>
            <a:ext cx="5397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5" name="Text Box 120">
            <a:extLst>
              <a:ext uri="{FF2B5EF4-FFF2-40B4-BE49-F238E27FC236}">
                <a16:creationId xmlns:a16="http://schemas.microsoft.com/office/drawing/2014/main" id="{503590DB-32D0-49A7-ADF5-9393219F538E}"/>
              </a:ext>
            </a:extLst>
          </p:cNvPr>
          <p:cNvSpPr txBox="1">
            <a:spLocks noChangeArrowheads="1"/>
          </p:cNvSpPr>
          <p:nvPr/>
        </p:nvSpPr>
        <p:spPr bwMode="auto">
          <a:xfrm>
            <a:off x="8218779"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a:t>
            </a:r>
            <a:r>
              <a:rPr lang="ja-JP" altLang="en-US" sz="500">
                <a:solidFill>
                  <a:schemeClr val="bg1"/>
                </a:solidFill>
                <a:latin typeface="Meiryo UI" panose="020B0604030504040204" pitchFamily="50" charset="-128"/>
                <a:ea typeface="Meiryo UI" panose="020B0604030504040204" pitchFamily="50" charset="-128"/>
              </a:rPr>
              <a:t> </a:t>
            </a:r>
            <a:r>
              <a:rPr lang="en-US" altLang="ja-JP" sz="500">
                <a:solidFill>
                  <a:schemeClr val="bg1"/>
                </a:solidFill>
                <a:latin typeface="Meiryo UI" panose="020B0604030504040204" pitchFamily="50" charset="-128"/>
                <a:ea typeface="Meiryo UI" panose="020B0604030504040204" pitchFamily="50" charset="-128"/>
              </a:rPr>
              <a:t>Chung</a:t>
            </a:r>
          </a:p>
        </p:txBody>
      </p:sp>
      <p:sp>
        <p:nvSpPr>
          <p:cNvPr id="4234" name="Text Box 119">
            <a:extLst>
              <a:ext uri="{FF2B5EF4-FFF2-40B4-BE49-F238E27FC236}">
                <a16:creationId xmlns:a16="http://schemas.microsoft.com/office/drawing/2014/main" id="{5C8DDECD-8573-4784-97B5-9B6BB6E36DB5}"/>
              </a:ext>
            </a:extLst>
          </p:cNvPr>
          <p:cNvSpPr txBox="1">
            <a:spLocks noChangeArrowheads="1"/>
          </p:cNvSpPr>
          <p:nvPr/>
        </p:nvSpPr>
        <p:spPr bwMode="auto">
          <a:xfrm>
            <a:off x="8220354"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sp>
        <p:nvSpPr>
          <p:cNvPr id="4239" name="Text Box 191">
            <a:extLst>
              <a:ext uri="{FF2B5EF4-FFF2-40B4-BE49-F238E27FC236}">
                <a16:creationId xmlns:a16="http://schemas.microsoft.com/office/drawing/2014/main" id="{0A2987AC-243F-4795-90F7-411095155EC2}"/>
              </a:ext>
            </a:extLst>
          </p:cNvPr>
          <p:cNvSpPr txBox="1">
            <a:spLocks noChangeArrowheads="1"/>
          </p:cNvSpPr>
          <p:nvPr/>
        </p:nvSpPr>
        <p:spPr bwMode="auto">
          <a:xfrm>
            <a:off x="5673411"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0" name="Text Box 31">
            <a:extLst>
              <a:ext uri="{FF2B5EF4-FFF2-40B4-BE49-F238E27FC236}">
                <a16:creationId xmlns:a16="http://schemas.microsoft.com/office/drawing/2014/main" id="{88847F7C-6B02-48CD-8334-75A1AE3DB231}"/>
              </a:ext>
            </a:extLst>
          </p:cNvPr>
          <p:cNvSpPr txBox="1">
            <a:spLocks noChangeArrowheads="1"/>
          </p:cNvSpPr>
          <p:nvPr/>
        </p:nvSpPr>
        <p:spPr bwMode="auto">
          <a:xfrm>
            <a:off x="9064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5" name="Text Box 11">
            <a:extLst>
              <a:ext uri="{FF2B5EF4-FFF2-40B4-BE49-F238E27FC236}">
                <a16:creationId xmlns:a16="http://schemas.microsoft.com/office/drawing/2014/main" id="{D7916ACB-EE31-4689-9FA4-09D21C9D86EF}"/>
              </a:ext>
            </a:extLst>
          </p:cNvPr>
          <p:cNvSpPr txBox="1">
            <a:spLocks noChangeArrowheads="1"/>
          </p:cNvSpPr>
          <p:nvPr/>
        </p:nvSpPr>
        <p:spPr bwMode="auto">
          <a:xfrm>
            <a:off x="2505356" y="2077602"/>
            <a:ext cx="1331706" cy="154311"/>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ja-JP" sz="1000" dirty="0">
                <a:latin typeface="Meiryo UI" panose="020B0604030504040204" pitchFamily="50" charset="-128"/>
                <a:ea typeface="Meiryo UI" panose="020B0604030504040204" pitchFamily="50" charset="-128"/>
              </a:rPr>
              <a:t>SCM Solution</a:t>
            </a:r>
            <a:endParaRPr kumimoji="0" lang="en-US" altLang="en-US" sz="1000" dirty="0">
              <a:latin typeface="Meiryo UI" panose="020B0604030504040204" pitchFamily="50" charset="-128"/>
              <a:ea typeface="Meiryo UI" panose="020B0604030504040204" pitchFamily="50" charset="-128"/>
            </a:endParaRPr>
          </a:p>
        </p:txBody>
      </p:sp>
      <p:sp>
        <p:nvSpPr>
          <p:cNvPr id="4246" name="AutoShape 193">
            <a:extLst>
              <a:ext uri="{FF2B5EF4-FFF2-40B4-BE49-F238E27FC236}">
                <a16:creationId xmlns:a16="http://schemas.microsoft.com/office/drawing/2014/main" id="{6196BA79-3741-4686-8219-7009227A6AFA}"/>
              </a:ext>
            </a:extLst>
          </p:cNvPr>
          <p:cNvSpPr>
            <a:spLocks noChangeArrowheads="1"/>
          </p:cNvSpPr>
          <p:nvPr/>
        </p:nvSpPr>
        <p:spPr bwMode="auto">
          <a:xfrm>
            <a:off x="10104126" y="4271757"/>
            <a:ext cx="892175"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a:p>
            <a:pPr eaLnBrk="1" hangingPunct="1"/>
            <a:r>
              <a:rPr lang="en-US" altLang="ja-JP" sz="600" dirty="0">
                <a:latin typeface="Meiryo UI" panose="020B0604030504040204" pitchFamily="50" charset="-128"/>
                <a:ea typeface="Meiryo UI" panose="020B0604030504040204" pitchFamily="50" charset="-128"/>
              </a:rPr>
              <a:t>Project</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management</a:t>
            </a:r>
          </a:p>
        </p:txBody>
      </p:sp>
      <p:sp>
        <p:nvSpPr>
          <p:cNvPr id="4251" name="Text Box 24">
            <a:extLst>
              <a:ext uri="{FF2B5EF4-FFF2-40B4-BE49-F238E27FC236}">
                <a16:creationId xmlns:a16="http://schemas.microsoft.com/office/drawing/2014/main" id="{5C584425-88B0-48AE-9597-73D5B8703C8D}"/>
              </a:ext>
            </a:extLst>
          </p:cNvPr>
          <p:cNvSpPr txBox="1">
            <a:spLocks noChangeArrowheads="1"/>
          </p:cNvSpPr>
          <p:nvPr/>
        </p:nvSpPr>
        <p:spPr bwMode="auto">
          <a:xfrm>
            <a:off x="2604815"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Le Thu </a:t>
            </a:r>
            <a:r>
              <a:rPr lang="en-US" altLang="ja-JP" sz="500" dirty="0">
                <a:solidFill>
                  <a:schemeClr val="bg1"/>
                </a:solidFill>
                <a:latin typeface="Meiryo UI" panose="020B0604030504040204" pitchFamily="50" charset="-128"/>
                <a:ea typeface="Meiryo UI" panose="020B0604030504040204" pitchFamily="50" charset="-128"/>
              </a:rPr>
              <a:t>Hoa</a:t>
            </a:r>
          </a:p>
        </p:txBody>
      </p:sp>
      <p:sp>
        <p:nvSpPr>
          <p:cNvPr id="4257" name="Text Box 76">
            <a:extLst>
              <a:ext uri="{FF2B5EF4-FFF2-40B4-BE49-F238E27FC236}">
                <a16:creationId xmlns:a16="http://schemas.microsoft.com/office/drawing/2014/main" id="{AFDA8644-F204-4850-BCB7-3276D754FA50}"/>
              </a:ext>
            </a:extLst>
          </p:cNvPr>
          <p:cNvSpPr txBox="1">
            <a:spLocks noChangeArrowheads="1"/>
          </p:cNvSpPr>
          <p:nvPr/>
        </p:nvSpPr>
        <p:spPr bwMode="auto">
          <a:xfrm>
            <a:off x="6397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Pham Duc Viet</a:t>
            </a:r>
          </a:p>
        </p:txBody>
      </p:sp>
      <p:sp>
        <p:nvSpPr>
          <p:cNvPr id="4262" name="Text Box 191">
            <a:extLst>
              <a:ext uri="{FF2B5EF4-FFF2-40B4-BE49-F238E27FC236}">
                <a16:creationId xmlns:a16="http://schemas.microsoft.com/office/drawing/2014/main" id="{D1234529-D648-435D-A6F1-BE4863A79DB2}"/>
              </a:ext>
            </a:extLst>
          </p:cNvPr>
          <p:cNvSpPr txBox="1">
            <a:spLocks noChangeArrowheads="1"/>
          </p:cNvSpPr>
          <p:nvPr/>
        </p:nvSpPr>
        <p:spPr bwMode="auto">
          <a:xfrm>
            <a:off x="9698189"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64" name="Text Box 192">
            <a:extLst>
              <a:ext uri="{FF2B5EF4-FFF2-40B4-BE49-F238E27FC236}">
                <a16:creationId xmlns:a16="http://schemas.microsoft.com/office/drawing/2014/main" id="{ADAA47CB-53D8-4DFD-B8E2-C4CC9766B7B3}"/>
              </a:ext>
            </a:extLst>
          </p:cNvPr>
          <p:cNvSpPr txBox="1">
            <a:spLocks noChangeArrowheads="1"/>
          </p:cNvSpPr>
          <p:nvPr/>
        </p:nvSpPr>
        <p:spPr bwMode="auto">
          <a:xfrm>
            <a:off x="9698189"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Nhu Minh</a:t>
            </a:r>
          </a:p>
        </p:txBody>
      </p:sp>
      <p:sp>
        <p:nvSpPr>
          <p:cNvPr id="128" name="AutoShape 193">
            <a:extLst>
              <a:ext uri="{FF2B5EF4-FFF2-40B4-BE49-F238E27FC236}">
                <a16:creationId xmlns:a16="http://schemas.microsoft.com/office/drawing/2014/main" id="{67354F3D-DFB5-4E4A-ABD0-C10AABC644BD}"/>
              </a:ext>
            </a:extLst>
          </p:cNvPr>
          <p:cNvSpPr>
            <a:spLocks noChangeArrowheads="1"/>
          </p:cNvSpPr>
          <p:nvPr/>
        </p:nvSpPr>
        <p:spPr bwMode="auto">
          <a:xfrm>
            <a:off x="6705601" y="4341558"/>
            <a:ext cx="736673"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Infrastructure</a:t>
            </a:r>
          </a:p>
        </p:txBody>
      </p:sp>
      <p:sp>
        <p:nvSpPr>
          <p:cNvPr id="79" name="AutoShape 193">
            <a:extLst>
              <a:ext uri="{FF2B5EF4-FFF2-40B4-BE49-F238E27FC236}">
                <a16:creationId xmlns:a16="http://schemas.microsoft.com/office/drawing/2014/main" id="{26F03277-F3F4-4436-A058-0F6D1D71FF35}"/>
              </a:ext>
            </a:extLst>
          </p:cNvPr>
          <p:cNvSpPr>
            <a:spLocks noChangeArrowheads="1"/>
          </p:cNvSpPr>
          <p:nvPr/>
        </p:nvSpPr>
        <p:spPr bwMode="auto">
          <a:xfrm>
            <a:off x="8249012" y="4346247"/>
            <a:ext cx="818789"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ISM</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77" name="Text Box 23">
            <a:extLst>
              <a:ext uri="{FF2B5EF4-FFF2-40B4-BE49-F238E27FC236}">
                <a16:creationId xmlns:a16="http://schemas.microsoft.com/office/drawing/2014/main" id="{BD24885C-CE16-4C36-86FB-48A4C203A46F}"/>
              </a:ext>
            </a:extLst>
          </p:cNvPr>
          <p:cNvSpPr txBox="1">
            <a:spLocks noChangeArrowheads="1"/>
          </p:cNvSpPr>
          <p:nvPr/>
        </p:nvSpPr>
        <p:spPr bwMode="auto">
          <a:xfrm>
            <a:off x="7606260"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Supervisor</a:t>
            </a:r>
          </a:p>
        </p:txBody>
      </p:sp>
      <p:sp>
        <p:nvSpPr>
          <p:cNvPr id="92" name="Text Box 192">
            <a:extLst>
              <a:ext uri="{FF2B5EF4-FFF2-40B4-BE49-F238E27FC236}">
                <a16:creationId xmlns:a16="http://schemas.microsoft.com/office/drawing/2014/main" id="{BD868907-C333-4F34-89C5-38AA2BE97818}"/>
              </a:ext>
            </a:extLst>
          </p:cNvPr>
          <p:cNvSpPr txBox="1">
            <a:spLocks noChangeArrowheads="1"/>
          </p:cNvSpPr>
          <p:nvPr/>
        </p:nvSpPr>
        <p:spPr bwMode="auto">
          <a:xfrm>
            <a:off x="1388024"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Nghiem Hien</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Lam</a:t>
            </a:r>
          </a:p>
        </p:txBody>
      </p:sp>
      <p:sp>
        <p:nvSpPr>
          <p:cNvPr id="90" name="AutoShape 193">
            <a:extLst>
              <a:ext uri="{FF2B5EF4-FFF2-40B4-BE49-F238E27FC236}">
                <a16:creationId xmlns:a16="http://schemas.microsoft.com/office/drawing/2014/main" id="{575CB24C-565A-4844-8EE5-42F7EBD4A0C0}"/>
              </a:ext>
            </a:extLst>
          </p:cNvPr>
          <p:cNvSpPr>
            <a:spLocks noChangeArrowheads="1"/>
          </p:cNvSpPr>
          <p:nvPr/>
        </p:nvSpPr>
        <p:spPr bwMode="auto">
          <a:xfrm>
            <a:off x="7603118"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latin typeface="Meiryo UI" panose="020B0604030504040204" pitchFamily="50" charset="-128"/>
                <a:ea typeface="Meiryo UI" panose="020B0604030504040204" pitchFamily="50" charset="-128"/>
              </a:rPr>
              <a:t>Budget control</a:t>
            </a:r>
          </a:p>
          <a:p>
            <a:pPr eaLnBrk="1" hangingPunct="1"/>
            <a:r>
              <a:rPr lang="en-US" altLang="ja-JP" sz="500" dirty="0">
                <a:latin typeface="Meiryo UI" panose="020B0604030504040204" pitchFamily="50" charset="-128"/>
                <a:ea typeface="Meiryo UI" panose="020B0604030504040204" pitchFamily="50" charset="-128"/>
              </a:rPr>
              <a:t>Contract</a:t>
            </a:r>
          </a:p>
          <a:p>
            <a:pPr eaLnBrk="1" hangingPunct="1"/>
            <a:r>
              <a:rPr lang="en-US" altLang="ja-JP" sz="500" dirty="0">
                <a:latin typeface="Meiryo UI" panose="020B0604030504040204" pitchFamily="50" charset="-128"/>
                <a:ea typeface="Meiryo UI" panose="020B0604030504040204" pitchFamily="50" charset="-128"/>
              </a:rPr>
              <a:t> &amp; Payment</a:t>
            </a:r>
            <a:endParaRPr lang="en-US" altLang="ja-JP" sz="550" dirty="0">
              <a:latin typeface="Meiryo UI" panose="020B0604030504040204" pitchFamily="50" charset="-128"/>
              <a:ea typeface="Meiryo UI" panose="020B0604030504040204" pitchFamily="50" charset="-128"/>
            </a:endParaRPr>
          </a:p>
        </p:txBody>
      </p:sp>
      <p:cxnSp>
        <p:nvCxnSpPr>
          <p:cNvPr id="99" name="Connector: Elbow 42">
            <a:extLst>
              <a:ext uri="{FF2B5EF4-FFF2-40B4-BE49-F238E27FC236}">
                <a16:creationId xmlns:a16="http://schemas.microsoft.com/office/drawing/2014/main" id="{F071A9AA-B1CF-4F2F-AE99-D16754663CF3}"/>
              </a:ext>
            </a:extLst>
          </p:cNvPr>
          <p:cNvCxnSpPr>
            <a:cxnSpLocks/>
            <a:stCxn id="86" idx="2"/>
            <a:endCxn id="95" idx="0"/>
          </p:cNvCxnSpPr>
          <p:nvPr/>
        </p:nvCxnSpPr>
        <p:spPr bwMode="auto">
          <a:xfrm rot="16200000" flipH="1">
            <a:off x="7723182" y="5099732"/>
            <a:ext cx="369847" cy="2801"/>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96" name="Text Box 192">
            <a:extLst>
              <a:ext uri="{FF2B5EF4-FFF2-40B4-BE49-F238E27FC236}">
                <a16:creationId xmlns:a16="http://schemas.microsoft.com/office/drawing/2014/main" id="{600B0E03-79A5-47D3-A0F3-19815679FACC}"/>
              </a:ext>
            </a:extLst>
          </p:cNvPr>
          <p:cNvSpPr txBox="1">
            <a:spLocks noChangeArrowheads="1"/>
          </p:cNvSpPr>
          <p:nvPr/>
        </p:nvSpPr>
        <p:spPr bwMode="auto">
          <a:xfrm>
            <a:off x="7603118"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Le Thi Hai</a:t>
            </a:r>
          </a:p>
        </p:txBody>
      </p:sp>
      <p:sp>
        <p:nvSpPr>
          <p:cNvPr id="95" name="Text Box 31">
            <a:extLst>
              <a:ext uri="{FF2B5EF4-FFF2-40B4-BE49-F238E27FC236}">
                <a16:creationId xmlns:a16="http://schemas.microsoft.com/office/drawing/2014/main" id="{213D478C-31FA-4031-BE46-832FFF263902}"/>
              </a:ext>
            </a:extLst>
          </p:cNvPr>
          <p:cNvSpPr txBox="1">
            <a:spLocks noChangeArrowheads="1"/>
          </p:cNvSpPr>
          <p:nvPr/>
        </p:nvSpPr>
        <p:spPr bwMode="auto">
          <a:xfrm>
            <a:off x="7603118"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S.L.Leader</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4111" name="Text Box 17">
            <a:extLst>
              <a:ext uri="{FF2B5EF4-FFF2-40B4-BE49-F238E27FC236}">
                <a16:creationId xmlns:a16="http://schemas.microsoft.com/office/drawing/2014/main" id="{E3FE1F91-1EB5-442C-A91E-95E9D06C8ACF}"/>
              </a:ext>
            </a:extLst>
          </p:cNvPr>
          <p:cNvSpPr txBox="1">
            <a:spLocks noChangeArrowheads="1"/>
          </p:cNvSpPr>
          <p:nvPr/>
        </p:nvSpPr>
        <p:spPr bwMode="auto">
          <a:xfrm>
            <a:off x="5369553" y="758825"/>
            <a:ext cx="611188"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GM</a:t>
            </a:r>
          </a:p>
        </p:txBody>
      </p:sp>
      <p:sp>
        <p:nvSpPr>
          <p:cNvPr id="4110" name="Text Box 18">
            <a:extLst>
              <a:ext uri="{FF2B5EF4-FFF2-40B4-BE49-F238E27FC236}">
                <a16:creationId xmlns:a16="http://schemas.microsoft.com/office/drawing/2014/main" id="{584F639C-975C-4185-8D42-15876F0A9672}"/>
              </a:ext>
            </a:extLst>
          </p:cNvPr>
          <p:cNvSpPr txBox="1">
            <a:spLocks noChangeArrowheads="1"/>
          </p:cNvSpPr>
          <p:nvPr/>
        </p:nvSpPr>
        <p:spPr bwMode="auto">
          <a:xfrm>
            <a:off x="5360028" y="1449389"/>
            <a:ext cx="611188" cy="179387"/>
          </a:xfrm>
          <a:prstGeom prst="rect">
            <a:avLst/>
          </a:prstGeom>
          <a:solidFill>
            <a:srgbClr val="0033CC"/>
          </a:solidFill>
          <a:ln w="9525">
            <a:solidFill>
              <a:srgbClr val="000000"/>
            </a:solidFill>
            <a:miter lim="800000"/>
            <a:headEnd/>
            <a:tailEnd/>
          </a:ln>
        </p:spPr>
        <p:txBody>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500" dirty="0">
                <a:solidFill>
                  <a:schemeClr val="bg1"/>
                </a:solidFill>
                <a:latin typeface="Meiryo UI" panose="020B0604030504040204" pitchFamily="50" charset="-128"/>
                <a:ea typeface="Meiryo UI" panose="020B0604030504040204" pitchFamily="50" charset="-128"/>
              </a:rPr>
              <a:t>Matsushita</a:t>
            </a:r>
          </a:p>
        </p:txBody>
      </p:sp>
      <p:sp>
        <p:nvSpPr>
          <p:cNvPr id="94" name="AutoShape 193">
            <a:extLst>
              <a:ext uri="{FF2B5EF4-FFF2-40B4-BE49-F238E27FC236}">
                <a16:creationId xmlns:a16="http://schemas.microsoft.com/office/drawing/2014/main" id="{3C2498C3-39F1-4D69-B8A2-A638209704CF}"/>
              </a:ext>
            </a:extLst>
          </p:cNvPr>
          <p:cNvSpPr>
            <a:spLocks noChangeArrowheads="1"/>
          </p:cNvSpPr>
          <p:nvPr/>
        </p:nvSpPr>
        <p:spPr bwMode="auto">
          <a:xfrm>
            <a:off x="4610618" y="5248900"/>
            <a:ext cx="812846"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IT Tool control</a:t>
            </a:r>
          </a:p>
          <a:p>
            <a:pPr eaLnBrk="1" hangingPunct="1"/>
            <a:r>
              <a:rPr lang="en-US" altLang="ja-JP" sz="600" dirty="0">
                <a:latin typeface="Meiryo UI" panose="020B0604030504040204" pitchFamily="50" charset="-128"/>
                <a:ea typeface="Meiryo UI" panose="020B0604030504040204" pitchFamily="50" charset="-128"/>
              </a:rPr>
              <a:t>Japan system</a:t>
            </a:r>
          </a:p>
          <a:p>
            <a:pPr eaLnBrk="1" hangingPunct="1"/>
            <a:r>
              <a:rPr lang="en-US" altLang="ja-JP" sz="600" dirty="0">
                <a:latin typeface="Meiryo UI" panose="020B0604030504040204" pitchFamily="50" charset="-128"/>
                <a:ea typeface="Meiryo UI" panose="020B0604030504040204" pitchFamily="50" charset="-128"/>
              </a:rPr>
              <a:t> support</a:t>
            </a:r>
          </a:p>
        </p:txBody>
      </p:sp>
      <p:sp>
        <p:nvSpPr>
          <p:cNvPr id="101" name="Text Box 31">
            <a:extLst>
              <a:ext uri="{FF2B5EF4-FFF2-40B4-BE49-F238E27FC236}">
                <a16:creationId xmlns:a16="http://schemas.microsoft.com/office/drawing/2014/main" id="{5BE1B809-B265-427B-B244-F8996237B9AE}"/>
              </a:ext>
            </a:extLst>
          </p:cNvPr>
          <p:cNvSpPr txBox="1">
            <a:spLocks noChangeArrowheads="1"/>
          </p:cNvSpPr>
          <p:nvPr/>
        </p:nvSpPr>
        <p:spPr bwMode="auto">
          <a:xfrm>
            <a:off x="3960378" y="498672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102" name="Text Box 192">
            <a:extLst>
              <a:ext uri="{FF2B5EF4-FFF2-40B4-BE49-F238E27FC236}">
                <a16:creationId xmlns:a16="http://schemas.microsoft.com/office/drawing/2014/main" id="{4BE50B2C-2D2B-46B8-800D-A1013774B6C9}"/>
              </a:ext>
            </a:extLst>
          </p:cNvPr>
          <p:cNvSpPr txBox="1">
            <a:spLocks noChangeArrowheads="1"/>
          </p:cNvSpPr>
          <p:nvPr/>
        </p:nvSpPr>
        <p:spPr bwMode="auto">
          <a:xfrm>
            <a:off x="3960378" y="568640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Thanh Hoa</a:t>
            </a:r>
          </a:p>
        </p:txBody>
      </p:sp>
      <p:cxnSp>
        <p:nvCxnSpPr>
          <p:cNvPr id="97" name="Connector: Elbow 42">
            <a:extLst>
              <a:ext uri="{FF2B5EF4-FFF2-40B4-BE49-F238E27FC236}">
                <a16:creationId xmlns:a16="http://schemas.microsoft.com/office/drawing/2014/main" id="{249890F9-0AF2-4F63-80BD-D79D79D06CF0}"/>
              </a:ext>
            </a:extLst>
          </p:cNvPr>
          <p:cNvCxnSpPr>
            <a:cxnSpLocks/>
            <a:stCxn id="111" idx="2"/>
            <a:endCxn id="104" idx="0"/>
          </p:cNvCxnSpPr>
          <p:nvPr/>
        </p:nvCxnSpPr>
        <p:spPr bwMode="auto">
          <a:xfrm rot="16200000" flipH="1">
            <a:off x="6341178" y="4923221"/>
            <a:ext cx="369848" cy="355822"/>
          </a:xfrm>
          <a:prstGeom prst="bentConnector3">
            <a:avLst>
              <a:gd name="adj1" fmla="val 50000"/>
            </a:avLst>
          </a:prstGeom>
          <a:ln w="1905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03" name="AutoShape 193">
            <a:extLst>
              <a:ext uri="{FF2B5EF4-FFF2-40B4-BE49-F238E27FC236}">
                <a16:creationId xmlns:a16="http://schemas.microsoft.com/office/drawing/2014/main" id="{11A30A1C-4C63-4A0A-8BBB-AC88CC754D9F}"/>
              </a:ext>
            </a:extLst>
          </p:cNvPr>
          <p:cNvSpPr>
            <a:spLocks noChangeArrowheads="1"/>
          </p:cNvSpPr>
          <p:nvPr/>
        </p:nvSpPr>
        <p:spPr bwMode="auto">
          <a:xfrm>
            <a:off x="6397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104" name="Text Box 31">
            <a:extLst>
              <a:ext uri="{FF2B5EF4-FFF2-40B4-BE49-F238E27FC236}">
                <a16:creationId xmlns:a16="http://schemas.microsoft.com/office/drawing/2014/main" id="{D5A4D7F1-2A0D-46B5-9604-2DEECBB0BC92}"/>
              </a:ext>
            </a:extLst>
          </p:cNvPr>
          <p:cNvSpPr txBox="1">
            <a:spLocks noChangeArrowheads="1"/>
          </p:cNvSpPr>
          <p:nvPr/>
        </p:nvSpPr>
        <p:spPr bwMode="auto">
          <a:xfrm>
            <a:off x="6397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Leader</a:t>
            </a:r>
          </a:p>
        </p:txBody>
      </p:sp>
      <p:sp>
        <p:nvSpPr>
          <p:cNvPr id="105" name="Text Box 192">
            <a:extLst>
              <a:ext uri="{FF2B5EF4-FFF2-40B4-BE49-F238E27FC236}">
                <a16:creationId xmlns:a16="http://schemas.microsoft.com/office/drawing/2014/main" id="{661DE969-6EAB-40A3-95F3-1825CA901723}"/>
              </a:ext>
            </a:extLst>
          </p:cNvPr>
          <p:cNvSpPr txBox="1">
            <a:spLocks noChangeArrowheads="1"/>
          </p:cNvSpPr>
          <p:nvPr/>
        </p:nvSpPr>
        <p:spPr bwMode="auto">
          <a:xfrm>
            <a:off x="5673411"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Vu Duc Chinh</a:t>
            </a:r>
          </a:p>
        </p:txBody>
      </p:sp>
      <p:sp>
        <p:nvSpPr>
          <p:cNvPr id="86" name="Text Box 192">
            <a:extLst>
              <a:ext uri="{FF2B5EF4-FFF2-40B4-BE49-F238E27FC236}">
                <a16:creationId xmlns:a16="http://schemas.microsoft.com/office/drawing/2014/main" id="{DB719762-0478-4385-9A3E-EF9852D861DD}"/>
              </a:ext>
            </a:extLst>
          </p:cNvPr>
          <p:cNvSpPr txBox="1">
            <a:spLocks noChangeArrowheads="1"/>
          </p:cNvSpPr>
          <p:nvPr/>
        </p:nvSpPr>
        <p:spPr bwMode="auto">
          <a:xfrm>
            <a:off x="7600317"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Tran Thi Huong </a:t>
            </a:r>
          </a:p>
        </p:txBody>
      </p:sp>
      <p:cxnSp>
        <p:nvCxnSpPr>
          <p:cNvPr id="106" name="カギ線コネクタ 93">
            <a:extLst>
              <a:ext uri="{FF2B5EF4-FFF2-40B4-BE49-F238E27FC236}">
                <a16:creationId xmlns:a16="http://schemas.microsoft.com/office/drawing/2014/main" id="{EECDC99A-DC92-4B21-8D9C-6DA692CE41A2}"/>
              </a:ext>
            </a:extLst>
          </p:cNvPr>
          <p:cNvCxnSpPr>
            <a:cxnSpLocks noChangeShapeType="1"/>
            <a:stCxn id="122" idx="2"/>
            <a:endCxn id="4240" idx="0"/>
          </p:cNvCxnSpPr>
          <p:nvPr/>
        </p:nvCxnSpPr>
        <p:spPr bwMode="auto">
          <a:xfrm rot="5400000">
            <a:off x="9367734" y="4880079"/>
            <a:ext cx="409256" cy="402698"/>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191">
            <a:extLst>
              <a:ext uri="{FF2B5EF4-FFF2-40B4-BE49-F238E27FC236}">
                <a16:creationId xmlns:a16="http://schemas.microsoft.com/office/drawing/2014/main" id="{4943F32C-1AEE-426E-A0B0-BB78EB450448}"/>
              </a:ext>
            </a:extLst>
          </p:cNvPr>
          <p:cNvSpPr txBox="1">
            <a:spLocks noChangeArrowheads="1"/>
          </p:cNvSpPr>
          <p:nvPr/>
        </p:nvSpPr>
        <p:spPr bwMode="auto">
          <a:xfrm>
            <a:off x="1388024"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cxnSp>
        <p:nvCxnSpPr>
          <p:cNvPr id="15" name="コネクタ: カギ線 14">
            <a:extLst>
              <a:ext uri="{FF2B5EF4-FFF2-40B4-BE49-F238E27FC236}">
                <a16:creationId xmlns:a16="http://schemas.microsoft.com/office/drawing/2014/main" id="{8FFF6138-EC51-4E35-BA3F-D13E088C695C}"/>
              </a:ext>
            </a:extLst>
          </p:cNvPr>
          <p:cNvCxnSpPr>
            <a:stCxn id="111" idx="2"/>
            <a:endCxn id="4239" idx="0"/>
          </p:cNvCxnSpPr>
          <p:nvPr/>
        </p:nvCxnSpPr>
        <p:spPr bwMode="auto">
          <a:xfrm rot="5400000">
            <a:off x="5979071" y="4916937"/>
            <a:ext cx="369848" cy="36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 Box 120">
            <a:extLst>
              <a:ext uri="{FF2B5EF4-FFF2-40B4-BE49-F238E27FC236}">
                <a16:creationId xmlns:a16="http://schemas.microsoft.com/office/drawing/2014/main" id="{3F108A50-4AC7-479F-8813-F01102FB7BB8}"/>
              </a:ext>
            </a:extLst>
          </p:cNvPr>
          <p:cNvSpPr txBox="1">
            <a:spLocks noChangeArrowheads="1"/>
          </p:cNvSpPr>
          <p:nvPr/>
        </p:nvSpPr>
        <p:spPr bwMode="auto">
          <a:xfrm>
            <a:off x="6041804" y="4736822"/>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Mai Ngoc Trinh</a:t>
            </a:r>
          </a:p>
        </p:txBody>
      </p:sp>
      <p:sp>
        <p:nvSpPr>
          <p:cNvPr id="112" name="Text Box 119">
            <a:extLst>
              <a:ext uri="{FF2B5EF4-FFF2-40B4-BE49-F238E27FC236}">
                <a16:creationId xmlns:a16="http://schemas.microsoft.com/office/drawing/2014/main" id="{311018B7-63A3-4058-9E3C-BC70B63B6AEE}"/>
              </a:ext>
            </a:extLst>
          </p:cNvPr>
          <p:cNvSpPr txBox="1">
            <a:spLocks noChangeArrowheads="1"/>
          </p:cNvSpPr>
          <p:nvPr/>
        </p:nvSpPr>
        <p:spPr bwMode="auto">
          <a:xfrm>
            <a:off x="6051329"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17" name="カギ線コネクタ 93">
            <a:extLst>
              <a:ext uri="{FF2B5EF4-FFF2-40B4-BE49-F238E27FC236}">
                <a16:creationId xmlns:a16="http://schemas.microsoft.com/office/drawing/2014/main" id="{ADBE0999-125E-4043-A3A8-17C5D7E529B5}"/>
              </a:ext>
            </a:extLst>
          </p:cNvPr>
          <p:cNvCxnSpPr>
            <a:cxnSpLocks noChangeShapeType="1"/>
            <a:stCxn id="4225" idx="2"/>
            <a:endCxn id="112" idx="0"/>
          </p:cNvCxnSpPr>
          <p:nvPr/>
        </p:nvCxnSpPr>
        <p:spPr bwMode="auto">
          <a:xfrm rot="5400000">
            <a:off x="7082655" y="2594632"/>
            <a:ext cx="717575" cy="216745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 Box 11">
            <a:extLst>
              <a:ext uri="{FF2B5EF4-FFF2-40B4-BE49-F238E27FC236}">
                <a16:creationId xmlns:a16="http://schemas.microsoft.com/office/drawing/2014/main" id="{9CD4F7B3-E903-476F-A09C-F5F0B4636788}"/>
              </a:ext>
            </a:extLst>
          </p:cNvPr>
          <p:cNvSpPr txBox="1">
            <a:spLocks noChangeArrowheads="1"/>
          </p:cNvSpPr>
          <p:nvPr/>
        </p:nvSpPr>
        <p:spPr bwMode="auto">
          <a:xfrm>
            <a:off x="5784923"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Infrastructure</a:t>
            </a:r>
          </a:p>
        </p:txBody>
      </p:sp>
      <p:sp>
        <p:nvSpPr>
          <p:cNvPr id="108" name="Text Box 11">
            <a:extLst>
              <a:ext uri="{FF2B5EF4-FFF2-40B4-BE49-F238E27FC236}">
                <a16:creationId xmlns:a16="http://schemas.microsoft.com/office/drawing/2014/main" id="{C70510B8-97BD-49AA-82E1-3AF84D1DE6AC}"/>
              </a:ext>
            </a:extLst>
          </p:cNvPr>
          <p:cNvSpPr txBox="1">
            <a:spLocks noChangeArrowheads="1"/>
          </p:cNvSpPr>
          <p:nvPr/>
        </p:nvSpPr>
        <p:spPr bwMode="auto">
          <a:xfrm>
            <a:off x="7330598"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ISM</a:t>
            </a:r>
          </a:p>
        </p:txBody>
      </p:sp>
      <p:cxnSp>
        <p:nvCxnSpPr>
          <p:cNvPr id="118" name="カギ線コネクタ 93">
            <a:extLst>
              <a:ext uri="{FF2B5EF4-FFF2-40B4-BE49-F238E27FC236}">
                <a16:creationId xmlns:a16="http://schemas.microsoft.com/office/drawing/2014/main" id="{A9861740-8FD0-40C9-A07A-C8633A09E94A}"/>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カギ線コネクタ 105">
            <a:extLst>
              <a:ext uri="{FF2B5EF4-FFF2-40B4-BE49-F238E27FC236}">
                <a16:creationId xmlns:a16="http://schemas.microsoft.com/office/drawing/2014/main" id="{3354459D-7BD5-4702-AB40-9E9ACE6F7E9B}"/>
              </a:ext>
            </a:extLst>
          </p:cNvPr>
          <p:cNvCxnSpPr>
            <a:cxnSpLocks noChangeShapeType="1"/>
            <a:stCxn id="4110" idx="2"/>
            <a:endCxn id="4234" idx="0"/>
          </p:cNvCxnSpPr>
          <p:nvPr/>
        </p:nvCxnSpPr>
        <p:spPr bwMode="auto">
          <a:xfrm rot="16200000" flipH="1">
            <a:off x="6702427" y="591970"/>
            <a:ext cx="787508" cy="28611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17" name="Text Box 11">
            <a:extLst>
              <a:ext uri="{FF2B5EF4-FFF2-40B4-BE49-F238E27FC236}">
                <a16:creationId xmlns:a16="http://schemas.microsoft.com/office/drawing/2014/main" id="{F0F070BC-64A2-4F15-9E01-EEE1A5B465CD}"/>
              </a:ext>
            </a:extLst>
          </p:cNvPr>
          <p:cNvSpPr txBox="1">
            <a:spLocks noChangeArrowheads="1"/>
          </p:cNvSpPr>
          <p:nvPr/>
        </p:nvSpPr>
        <p:spPr bwMode="auto">
          <a:xfrm>
            <a:off x="7986197" y="2057400"/>
            <a:ext cx="1081087" cy="152400"/>
          </a:xfrm>
          <a:prstGeom prst="rect">
            <a:avLst/>
          </a:prstGeom>
          <a:solidFill>
            <a:schemeClr val="bg1"/>
          </a:solidFill>
          <a:ln w="9525" algn="ctr">
            <a:solidFill>
              <a:srgbClr val="000000"/>
            </a:solidFill>
            <a:miter lim="800000"/>
            <a:headEnd/>
            <a:tailEnd/>
          </a:ln>
        </p:spPr>
        <p:txBody>
          <a:bodyPr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IT Planning</a:t>
            </a:r>
          </a:p>
        </p:txBody>
      </p:sp>
      <p:pic>
        <p:nvPicPr>
          <p:cNvPr id="38" name="図 37">
            <a:extLst>
              <a:ext uri="{FF2B5EF4-FFF2-40B4-BE49-F238E27FC236}">
                <a16:creationId xmlns:a16="http://schemas.microsoft.com/office/drawing/2014/main" id="{061AF2E4-8BA8-471F-A6D7-E62533C96AD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578" b="13131"/>
          <a:stretch/>
        </p:blipFill>
        <p:spPr>
          <a:xfrm>
            <a:off x="3973795" y="4211481"/>
            <a:ext cx="527666" cy="583857"/>
          </a:xfrm>
          <a:prstGeom prst="rect">
            <a:avLst/>
          </a:prstGeom>
        </p:spPr>
      </p:pic>
      <p:sp>
        <p:nvSpPr>
          <p:cNvPr id="129" name="Text Box 119">
            <a:extLst>
              <a:ext uri="{FF2B5EF4-FFF2-40B4-BE49-F238E27FC236}">
                <a16:creationId xmlns:a16="http://schemas.microsoft.com/office/drawing/2014/main" id="{BA46A884-89D7-4BF2-9A67-7859A6E064E7}"/>
              </a:ext>
            </a:extLst>
          </p:cNvPr>
          <p:cNvSpPr txBox="1">
            <a:spLocks noChangeArrowheads="1"/>
          </p:cNvSpPr>
          <p:nvPr/>
        </p:nvSpPr>
        <p:spPr bwMode="auto">
          <a:xfrm>
            <a:off x="3956471" y="4034558"/>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S.Specialist</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133" name="Text Box 120">
            <a:extLst>
              <a:ext uri="{FF2B5EF4-FFF2-40B4-BE49-F238E27FC236}">
                <a16:creationId xmlns:a16="http://schemas.microsoft.com/office/drawing/2014/main" id="{C9EFFB9A-F640-49AC-BBD5-B8FAAE40D702}"/>
              </a:ext>
            </a:extLst>
          </p:cNvPr>
          <p:cNvSpPr txBox="1">
            <a:spLocks noChangeArrowheads="1"/>
          </p:cNvSpPr>
          <p:nvPr/>
        </p:nvSpPr>
        <p:spPr bwMode="auto">
          <a:xfrm>
            <a:off x="3956470" y="468805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Do Minh Toan</a:t>
            </a:r>
          </a:p>
        </p:txBody>
      </p:sp>
      <p:cxnSp>
        <p:nvCxnSpPr>
          <p:cNvPr id="110" name="カギ線コネクタ 105">
            <a:extLst>
              <a:ext uri="{FF2B5EF4-FFF2-40B4-BE49-F238E27FC236}">
                <a16:creationId xmlns:a16="http://schemas.microsoft.com/office/drawing/2014/main" id="{C3BB37B2-D974-4037-94B9-3539120FD2EA}"/>
              </a:ext>
            </a:extLst>
          </p:cNvPr>
          <p:cNvCxnSpPr>
            <a:cxnSpLocks noChangeShapeType="1"/>
            <a:stCxn id="4225" idx="2"/>
            <a:endCxn id="120" idx="0"/>
          </p:cNvCxnSpPr>
          <p:nvPr/>
        </p:nvCxnSpPr>
        <p:spPr bwMode="auto">
          <a:xfrm rot="16200000" flipH="1">
            <a:off x="8820087" y="3024650"/>
            <a:ext cx="658705" cy="1248545"/>
          </a:xfrm>
          <a:prstGeom prst="bentConnector3">
            <a:avLst>
              <a:gd name="adj1" fmla="val 54871"/>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AutoShape 121">
            <a:extLst>
              <a:ext uri="{FF2B5EF4-FFF2-40B4-BE49-F238E27FC236}">
                <a16:creationId xmlns:a16="http://schemas.microsoft.com/office/drawing/2014/main" id="{AFBC2455-0E7C-4776-A607-FDB9C330B329}"/>
              </a:ext>
            </a:extLst>
          </p:cNvPr>
          <p:cNvSpPr>
            <a:spLocks noChangeArrowheads="1"/>
          </p:cNvSpPr>
          <p:nvPr/>
        </p:nvSpPr>
        <p:spPr bwMode="auto">
          <a:xfrm>
            <a:off x="4614242" y="4249318"/>
            <a:ext cx="813226"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VBA Development</a:t>
            </a:r>
          </a:p>
        </p:txBody>
      </p:sp>
      <p:sp>
        <p:nvSpPr>
          <p:cNvPr id="120" name="Text Box 31">
            <a:extLst>
              <a:ext uri="{FF2B5EF4-FFF2-40B4-BE49-F238E27FC236}">
                <a16:creationId xmlns:a16="http://schemas.microsoft.com/office/drawing/2014/main" id="{EE30A859-008F-4F49-BC70-FCFA7EC3D4CC}"/>
              </a:ext>
            </a:extLst>
          </p:cNvPr>
          <p:cNvSpPr txBox="1">
            <a:spLocks noChangeArrowheads="1"/>
          </p:cNvSpPr>
          <p:nvPr/>
        </p:nvSpPr>
        <p:spPr bwMode="auto">
          <a:xfrm>
            <a:off x="9467324" y="397827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Specialist</a:t>
            </a:r>
          </a:p>
        </p:txBody>
      </p:sp>
      <p:pic>
        <p:nvPicPr>
          <p:cNvPr id="121" name="図 90">
            <a:extLst>
              <a:ext uri="{FF2B5EF4-FFF2-40B4-BE49-F238E27FC236}">
                <a16:creationId xmlns:a16="http://schemas.microsoft.com/office/drawing/2014/main" id="{380A726A-EB21-4469-A0D1-6920AF560DA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503836" y="4171951"/>
            <a:ext cx="5397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92">
            <a:extLst>
              <a:ext uri="{FF2B5EF4-FFF2-40B4-BE49-F238E27FC236}">
                <a16:creationId xmlns:a16="http://schemas.microsoft.com/office/drawing/2014/main" id="{649CEA96-CB76-4993-83CA-A06DCEB80684}"/>
              </a:ext>
            </a:extLst>
          </p:cNvPr>
          <p:cNvSpPr txBox="1">
            <a:spLocks noChangeArrowheads="1"/>
          </p:cNvSpPr>
          <p:nvPr/>
        </p:nvSpPr>
        <p:spPr bwMode="auto">
          <a:xfrm>
            <a:off x="9467324" y="469741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 Hien</a:t>
            </a:r>
          </a:p>
        </p:txBody>
      </p:sp>
      <p:sp>
        <p:nvSpPr>
          <p:cNvPr id="4255" name="Text Box 192">
            <a:extLst>
              <a:ext uri="{FF2B5EF4-FFF2-40B4-BE49-F238E27FC236}">
                <a16:creationId xmlns:a16="http://schemas.microsoft.com/office/drawing/2014/main" id="{3340799C-C367-438A-96DE-72986B67607B}"/>
              </a:ext>
            </a:extLst>
          </p:cNvPr>
          <p:cNvSpPr txBox="1">
            <a:spLocks noChangeArrowheads="1"/>
          </p:cNvSpPr>
          <p:nvPr/>
        </p:nvSpPr>
        <p:spPr bwMode="auto">
          <a:xfrm>
            <a:off x="9064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Truong Quoc</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Phong</a:t>
            </a:r>
          </a:p>
        </p:txBody>
      </p:sp>
      <p:sp>
        <p:nvSpPr>
          <p:cNvPr id="4260" name="Text Box 192">
            <a:extLst>
              <a:ext uri="{FF2B5EF4-FFF2-40B4-BE49-F238E27FC236}">
                <a16:creationId xmlns:a16="http://schemas.microsoft.com/office/drawing/2014/main" id="{6CD002B1-DA80-4A95-9E11-5EC4831C6412}"/>
              </a:ext>
            </a:extLst>
          </p:cNvPr>
          <p:cNvSpPr txBox="1">
            <a:spLocks noChangeArrowheads="1"/>
          </p:cNvSpPr>
          <p:nvPr/>
        </p:nvSpPr>
        <p:spPr bwMode="auto">
          <a:xfrm>
            <a:off x="1384944" y="6072256"/>
            <a:ext cx="618932" cy="179388"/>
          </a:xfrm>
          <a:prstGeom prst="rect">
            <a:avLst/>
          </a:prstGeom>
          <a:solidFill>
            <a:srgbClr val="0033CC"/>
          </a:solidFill>
          <a:ln w="9525">
            <a:solidFill>
              <a:srgbClr val="000000"/>
            </a:solidFill>
            <a:miter lim="800000"/>
            <a:headEnd/>
            <a:tailEnd/>
          </a:ln>
        </p:spPr>
        <p:txBody>
          <a:bodyPr wrap="none"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Viet</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Trung</a:t>
            </a:r>
          </a:p>
        </p:txBody>
      </p:sp>
      <p:pic>
        <p:nvPicPr>
          <p:cNvPr id="4" name="Picture 3">
            <a:extLst>
              <a:ext uri="{FF2B5EF4-FFF2-40B4-BE49-F238E27FC236}">
                <a16:creationId xmlns:a16="http://schemas.microsoft.com/office/drawing/2014/main" id="{2F3711B4-1862-A5ED-8299-D01E91F3BC87}"/>
              </a:ext>
            </a:extLst>
          </p:cNvPr>
          <p:cNvPicPr>
            <a:picLocks noChangeAspect="1"/>
          </p:cNvPicPr>
          <p:nvPr/>
        </p:nvPicPr>
        <p:blipFill rotWithShape="1">
          <a:blip r:embed="rId19"/>
          <a:srcRect l="1" r="8920" b="28614"/>
          <a:stretch/>
        </p:blipFill>
        <p:spPr>
          <a:xfrm>
            <a:off x="2905285" y="2601760"/>
            <a:ext cx="516293" cy="545714"/>
          </a:xfrm>
          <a:prstGeom prst="rect">
            <a:avLst/>
          </a:prstGeom>
        </p:spPr>
      </p:pic>
      <p:sp>
        <p:nvSpPr>
          <p:cNvPr id="13" name="Text Box 23">
            <a:extLst>
              <a:ext uri="{FF2B5EF4-FFF2-40B4-BE49-F238E27FC236}">
                <a16:creationId xmlns:a16="http://schemas.microsoft.com/office/drawing/2014/main" id="{DDAFA891-30BA-CE5E-C56C-F5B3AD297F60}"/>
              </a:ext>
            </a:extLst>
          </p:cNvPr>
          <p:cNvSpPr txBox="1">
            <a:spLocks noChangeArrowheads="1"/>
          </p:cNvSpPr>
          <p:nvPr/>
        </p:nvSpPr>
        <p:spPr bwMode="auto">
          <a:xfrm>
            <a:off x="1388024"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4" name="カギ線コネクタ 90">
            <a:extLst>
              <a:ext uri="{FF2B5EF4-FFF2-40B4-BE49-F238E27FC236}">
                <a16:creationId xmlns:a16="http://schemas.microsoft.com/office/drawing/2014/main" id="{751312BF-BF4A-3665-AB04-A952612EA379}"/>
              </a:ext>
            </a:extLst>
          </p:cNvPr>
          <p:cNvCxnSpPr>
            <a:cxnSpLocks noChangeShapeType="1"/>
            <a:stCxn id="4227" idx="2"/>
            <a:endCxn id="13" idx="0"/>
          </p:cNvCxnSpPr>
          <p:nvPr/>
        </p:nvCxnSpPr>
        <p:spPr bwMode="auto">
          <a:xfrm rot="5400000">
            <a:off x="2068217" y="2945765"/>
            <a:ext cx="717575" cy="146518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カギ線コネクタ 90">
            <a:extLst>
              <a:ext uri="{FF2B5EF4-FFF2-40B4-BE49-F238E27FC236}">
                <a16:creationId xmlns:a16="http://schemas.microsoft.com/office/drawing/2014/main" id="{30445B41-5B02-60C1-B069-F5163A7651BC}"/>
              </a:ext>
            </a:extLst>
          </p:cNvPr>
          <p:cNvCxnSpPr>
            <a:cxnSpLocks noChangeShapeType="1"/>
            <a:stCxn id="4227" idx="2"/>
            <a:endCxn id="4117" idx="0"/>
          </p:cNvCxnSpPr>
          <p:nvPr/>
        </p:nvCxnSpPr>
        <p:spPr bwMode="auto">
          <a:xfrm rot="5400000">
            <a:off x="2676613" y="3554162"/>
            <a:ext cx="717575" cy="24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27" name="Text Box 45">
            <a:extLst>
              <a:ext uri="{FF2B5EF4-FFF2-40B4-BE49-F238E27FC236}">
                <a16:creationId xmlns:a16="http://schemas.microsoft.com/office/drawing/2014/main" id="{18E6BD56-51B0-4AD3-906D-C7A3B74F6313}"/>
              </a:ext>
            </a:extLst>
          </p:cNvPr>
          <p:cNvSpPr txBox="1">
            <a:spLocks noChangeArrowheads="1"/>
          </p:cNvSpPr>
          <p:nvPr/>
        </p:nvSpPr>
        <p:spPr bwMode="auto">
          <a:xfrm>
            <a:off x="2853208"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Thuy</a:t>
            </a:r>
          </a:p>
        </p:txBody>
      </p:sp>
      <p:pic>
        <p:nvPicPr>
          <p:cNvPr id="2" name="図 88">
            <a:extLst>
              <a:ext uri="{FF2B5EF4-FFF2-40B4-BE49-F238E27FC236}">
                <a16:creationId xmlns:a16="http://schemas.microsoft.com/office/drawing/2014/main" id="{70D420CF-6C83-5980-0DCF-A65B3C229C6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0327317" y="5468812"/>
            <a:ext cx="614560" cy="63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193">
            <a:extLst>
              <a:ext uri="{FF2B5EF4-FFF2-40B4-BE49-F238E27FC236}">
                <a16:creationId xmlns:a16="http://schemas.microsoft.com/office/drawing/2014/main" id="{615362C0-780B-5E0B-5ECE-4776694EBE89}"/>
              </a:ext>
            </a:extLst>
          </p:cNvPr>
          <p:cNvSpPr>
            <a:spLocks noChangeArrowheads="1"/>
          </p:cNvSpPr>
          <p:nvPr/>
        </p:nvSpPr>
        <p:spPr bwMode="auto">
          <a:xfrm>
            <a:off x="10321328" y="6269399"/>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sp>
        <p:nvSpPr>
          <p:cNvPr id="11" name="Text Box 191">
            <a:extLst>
              <a:ext uri="{FF2B5EF4-FFF2-40B4-BE49-F238E27FC236}">
                <a16:creationId xmlns:a16="http://schemas.microsoft.com/office/drawing/2014/main" id="{6A587510-BE5F-5DB6-DC11-78430D2725CA}"/>
              </a:ext>
            </a:extLst>
          </p:cNvPr>
          <p:cNvSpPr txBox="1">
            <a:spLocks noChangeArrowheads="1"/>
          </p:cNvSpPr>
          <p:nvPr/>
        </p:nvSpPr>
        <p:spPr bwMode="auto">
          <a:xfrm>
            <a:off x="10327318" y="528605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16" name="Text Box 192">
            <a:extLst>
              <a:ext uri="{FF2B5EF4-FFF2-40B4-BE49-F238E27FC236}">
                <a16:creationId xmlns:a16="http://schemas.microsoft.com/office/drawing/2014/main" id="{272C82AE-C3D0-F8C0-2883-2FEA9CCF05B0}"/>
              </a:ext>
            </a:extLst>
          </p:cNvPr>
          <p:cNvSpPr txBox="1">
            <a:spLocks noChangeArrowheads="1"/>
          </p:cNvSpPr>
          <p:nvPr/>
        </p:nvSpPr>
        <p:spPr bwMode="auto">
          <a:xfrm>
            <a:off x="10327318" y="6072255"/>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Tuan Anh</a:t>
            </a:r>
          </a:p>
        </p:txBody>
      </p:sp>
      <p:cxnSp>
        <p:nvCxnSpPr>
          <p:cNvPr id="17" name="カギ線コネクタ 93">
            <a:extLst>
              <a:ext uri="{FF2B5EF4-FFF2-40B4-BE49-F238E27FC236}">
                <a16:creationId xmlns:a16="http://schemas.microsoft.com/office/drawing/2014/main" id="{36F3DB0C-8343-5DF4-E65E-840D34AC66E4}"/>
              </a:ext>
            </a:extLst>
          </p:cNvPr>
          <p:cNvCxnSpPr>
            <a:cxnSpLocks noChangeShapeType="1"/>
            <a:stCxn id="122" idx="2"/>
            <a:endCxn id="11" idx="0"/>
          </p:cNvCxnSpPr>
          <p:nvPr/>
        </p:nvCxnSpPr>
        <p:spPr bwMode="auto">
          <a:xfrm rot="16200000" flipH="1">
            <a:off x="9999082" y="4651430"/>
            <a:ext cx="409255" cy="85999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テキスト ボックス 1">
            <a:extLst>
              <a:ext uri="{FF2B5EF4-FFF2-40B4-BE49-F238E27FC236}">
                <a16:creationId xmlns:a16="http://schemas.microsoft.com/office/drawing/2014/main" id="{B9A270B9-BB11-31C5-864B-BB660F8A7515}"/>
              </a:ext>
            </a:extLst>
          </p:cNvPr>
          <p:cNvSpPr txBox="1">
            <a:spLocks noChangeArrowheads="1"/>
          </p:cNvSpPr>
          <p:nvPr/>
        </p:nvSpPr>
        <p:spPr bwMode="auto">
          <a:xfrm>
            <a:off x="9345316" y="637562"/>
            <a:ext cx="1641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100" dirty="0"/>
              <a:t>Date: 14</a:t>
            </a:r>
            <a:r>
              <a:rPr lang="en-US" altLang="ja-JP" sz="1100" baseline="30000" dirty="0"/>
              <a:t>th</a:t>
            </a:r>
            <a:r>
              <a:rPr lang="en-US" altLang="ja-JP" sz="1100" dirty="0"/>
              <a:t> / Oct / 2024</a:t>
            </a:r>
            <a:endParaRPr lang="en-US" altLang="en-US" sz="1100" dirty="0"/>
          </a:p>
          <a:p>
            <a:pPr eaLnBrk="1" hangingPunct="1"/>
            <a:r>
              <a:rPr lang="en-US" altLang="en-US" sz="1100" dirty="0"/>
              <a:t>Version: </a:t>
            </a:r>
            <a:r>
              <a:rPr lang="en-US" altLang="ja-JP" sz="1100" dirty="0"/>
              <a:t>11</a:t>
            </a:r>
            <a:endParaRPr lang="en-SG" altLang="en-US" sz="1100" dirty="0"/>
          </a:p>
        </p:txBody>
      </p:sp>
      <p:sp>
        <p:nvSpPr>
          <p:cNvPr id="107" name="Text Box 11">
            <a:extLst>
              <a:ext uri="{FF2B5EF4-FFF2-40B4-BE49-F238E27FC236}">
                <a16:creationId xmlns:a16="http://schemas.microsoft.com/office/drawing/2014/main" id="{866E0724-386E-4167-955F-A2846EA538D1}"/>
              </a:ext>
            </a:extLst>
          </p:cNvPr>
          <p:cNvSpPr txBox="1">
            <a:spLocks noChangeArrowheads="1"/>
          </p:cNvSpPr>
          <p:nvPr/>
        </p:nvSpPr>
        <p:spPr bwMode="auto">
          <a:xfrm>
            <a:off x="9057471" y="3756915"/>
            <a:ext cx="1641474"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System Development</a:t>
            </a:r>
          </a:p>
        </p:txBody>
      </p:sp>
      <p:cxnSp>
        <p:nvCxnSpPr>
          <p:cNvPr id="32" name="カギ線コネクタ 93">
            <a:extLst>
              <a:ext uri="{FF2B5EF4-FFF2-40B4-BE49-F238E27FC236}">
                <a16:creationId xmlns:a16="http://schemas.microsoft.com/office/drawing/2014/main" id="{4FDA76F5-82EF-07D1-150D-2CF5AABB81BB}"/>
              </a:ext>
            </a:extLst>
          </p:cNvPr>
          <p:cNvCxnSpPr>
            <a:cxnSpLocks noChangeShapeType="1"/>
            <a:stCxn id="4227" idx="2"/>
            <a:endCxn id="129" idx="0"/>
          </p:cNvCxnSpPr>
          <p:nvPr/>
        </p:nvCxnSpPr>
        <p:spPr bwMode="auto">
          <a:xfrm rot="16200000" flipH="1">
            <a:off x="3353734" y="3125432"/>
            <a:ext cx="714987" cy="110326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Connector: Elbow 42">
            <a:extLst>
              <a:ext uri="{FF2B5EF4-FFF2-40B4-BE49-F238E27FC236}">
                <a16:creationId xmlns:a16="http://schemas.microsoft.com/office/drawing/2014/main" id="{C0E23EDD-68E2-91CA-BD2C-4FCD2688B638}"/>
              </a:ext>
            </a:extLst>
          </p:cNvPr>
          <p:cNvCxnSpPr>
            <a:cxnSpLocks/>
            <a:stCxn id="133" idx="2"/>
            <a:endCxn id="101" idx="0"/>
          </p:cNvCxnSpPr>
          <p:nvPr/>
        </p:nvCxnSpPr>
        <p:spPr bwMode="auto">
          <a:xfrm rot="16200000" flipH="1">
            <a:off x="4205168" y="4925129"/>
            <a:ext cx="119286" cy="3908"/>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カギ線コネクタ 93">
            <a:extLst>
              <a:ext uri="{FF2B5EF4-FFF2-40B4-BE49-F238E27FC236}">
                <a16:creationId xmlns:a16="http://schemas.microsoft.com/office/drawing/2014/main" id="{C0FF334C-0CE4-02B9-E2E7-FFF4F9F30EA5}"/>
              </a:ext>
            </a:extLst>
          </p:cNvPr>
          <p:cNvCxnSpPr>
            <a:cxnSpLocks noChangeShapeType="1"/>
            <a:stCxn id="122" idx="2"/>
            <a:endCxn id="25" idx="0"/>
          </p:cNvCxnSpPr>
          <p:nvPr/>
        </p:nvCxnSpPr>
        <p:spPr bwMode="auto">
          <a:xfrm rot="5400000">
            <a:off x="9012763" y="4532375"/>
            <a:ext cx="416522" cy="110537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193">
            <a:extLst>
              <a:ext uri="{FF2B5EF4-FFF2-40B4-BE49-F238E27FC236}">
                <a16:creationId xmlns:a16="http://schemas.microsoft.com/office/drawing/2014/main" id="{00EC53AC-AFB9-A908-BE3C-50BFD5C67C72}"/>
              </a:ext>
            </a:extLst>
          </p:cNvPr>
          <p:cNvSpPr>
            <a:spLocks noChangeArrowheads="1"/>
          </p:cNvSpPr>
          <p:nvPr/>
        </p:nvSpPr>
        <p:spPr bwMode="auto">
          <a:xfrm>
            <a:off x="8361949" y="6276666"/>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25" name="Text Box 31">
            <a:extLst>
              <a:ext uri="{FF2B5EF4-FFF2-40B4-BE49-F238E27FC236}">
                <a16:creationId xmlns:a16="http://schemas.microsoft.com/office/drawing/2014/main" id="{8A895F03-53D0-DC6C-F797-49976B7194FE}"/>
              </a:ext>
            </a:extLst>
          </p:cNvPr>
          <p:cNvSpPr txBox="1">
            <a:spLocks noChangeArrowheads="1"/>
          </p:cNvSpPr>
          <p:nvPr/>
        </p:nvSpPr>
        <p:spPr bwMode="auto">
          <a:xfrm>
            <a:off x="8361949" y="5293323"/>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26" name="Text Box 192">
            <a:extLst>
              <a:ext uri="{FF2B5EF4-FFF2-40B4-BE49-F238E27FC236}">
                <a16:creationId xmlns:a16="http://schemas.microsoft.com/office/drawing/2014/main" id="{C874933D-54F0-DD7B-9082-B087AC9C9B1D}"/>
              </a:ext>
            </a:extLst>
          </p:cNvPr>
          <p:cNvSpPr txBox="1">
            <a:spLocks noChangeArrowheads="1"/>
          </p:cNvSpPr>
          <p:nvPr/>
        </p:nvSpPr>
        <p:spPr bwMode="auto">
          <a:xfrm>
            <a:off x="8361949" y="607952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Hoang Ngoc Lan</a:t>
            </a:r>
          </a:p>
        </p:txBody>
      </p:sp>
    </p:spTree>
    <p:extLst>
      <p:ext uri="{BB962C8B-B14F-4D97-AF65-F5344CB8AC3E}">
        <p14:creationId xmlns:p14="http://schemas.microsoft.com/office/powerpoint/2010/main" val="15287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フローチャート : 磁気ディスク 40"/>
          <p:cNvSpPr>
            <a:spLocks noChangeArrowheads="1"/>
          </p:cNvSpPr>
          <p:nvPr/>
        </p:nvSpPr>
        <p:spPr bwMode="auto">
          <a:xfrm>
            <a:off x="2961520" y="3161936"/>
            <a:ext cx="924681" cy="676126"/>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FOSS</a:t>
            </a:r>
          </a:p>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p:txBody>
      </p:sp>
      <p:sp>
        <p:nvSpPr>
          <p:cNvPr id="20" name="Text Box 6"/>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lgn="ctr" eaLnBrk="1" hangingPunct="1"/>
            <a:r>
              <a:rPr lang="en-US" altLang="ja-JP" sz="2000" kern="0" dirty="0">
                <a:solidFill>
                  <a:schemeClr val="bg1"/>
                </a:solidFill>
              </a:rPr>
              <a:t>4. ACTION PLAN</a:t>
            </a:r>
            <a:endParaRPr kumimoji="1" lang="en-US" altLang="ja-JP" sz="2000" kern="0" dirty="0">
              <a:solidFill>
                <a:srgbClr val="FFFFFF"/>
              </a:solidFill>
              <a:ea typeface="MS Gothic" panose="020B0609070205080204" pitchFamily="49" charset="-128"/>
            </a:endParaRPr>
          </a:p>
        </p:txBody>
      </p:sp>
      <p:sp>
        <p:nvSpPr>
          <p:cNvPr id="47" name="Rectangle 46"/>
          <p:cNvSpPr/>
          <p:nvPr/>
        </p:nvSpPr>
        <p:spPr>
          <a:xfrm>
            <a:off x="1207908" y="1637866"/>
            <a:ext cx="7752161" cy="2404470"/>
          </a:xfrm>
          <a:prstGeom prst="rect">
            <a:avLst/>
          </a:prstGeom>
          <a:noFill/>
          <a:ln w="25400" cap="flat" cmpd="sng" algn="ctr">
            <a:solidFill>
              <a:srgbClr val="333399">
                <a:lumMod val="75000"/>
              </a:srgbClr>
            </a:solidFill>
            <a:prstDash val="solid"/>
          </a:ln>
          <a:effectLst/>
        </p:spPr>
        <p:txBody>
          <a:bodyPr anchor="t"/>
          <a:lstStyle/>
          <a:p>
            <a:pPr marL="342900" indent="-342900" fontAlgn="base">
              <a:spcBef>
                <a:spcPct val="0"/>
              </a:spcBef>
              <a:spcAft>
                <a:spcPct val="0"/>
              </a:spcAft>
              <a:buAutoNum type="arabicPeriod"/>
              <a:defRPr/>
            </a:pPr>
            <a:r>
              <a:rPr kumimoji="1" lang="en-US" altLang="ja-JP" b="1" dirty="0">
                <a:latin typeface="Arial" pitchFamily="34" charset="0"/>
                <a:ea typeface="Meiryo UI" panose="020B0604030504040204" pitchFamily="50" charset="-128"/>
                <a:cs typeface="Arial" pitchFamily="34" charset="0"/>
              </a:rPr>
              <a:t>Link FOSS to concerned systems for error (</a:t>
            </a:r>
            <a:r>
              <a:rPr kumimoji="1" lang="en-US" altLang="ja-JP" b="1" dirty="0">
                <a:solidFill>
                  <a:srgbClr val="0000FF"/>
                </a:solidFill>
                <a:latin typeface="Arial" pitchFamily="34" charset="0"/>
                <a:ea typeface="Meiryo UI" panose="020B0604030504040204" pitchFamily="50" charset="-128"/>
                <a:cs typeface="Arial" pitchFamily="34" charset="0"/>
              </a:rPr>
              <a:t>prevent quality issue</a:t>
            </a:r>
            <a:r>
              <a:rPr kumimoji="1" lang="en-US" altLang="ja-JP" b="1" dirty="0">
                <a:latin typeface="Arial" pitchFamily="34" charset="0"/>
                <a:ea typeface="Meiryo UI" panose="020B0604030504040204" pitchFamily="50" charset="-128"/>
                <a:cs typeface="Arial" pitchFamily="34" charset="0"/>
              </a:rPr>
              <a:t>)</a:t>
            </a:r>
            <a:r>
              <a:rPr kumimoji="1" lang="en-US" altLang="ja-JP" dirty="0">
                <a:latin typeface="Arial" pitchFamily="34" charset="0"/>
                <a:ea typeface="Meiryo UI" panose="020B0604030504040204" pitchFamily="50" charset="-128"/>
                <a:cs typeface="Arial" pitchFamily="34" charset="0"/>
              </a:rPr>
              <a:t>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grpSp>
        <p:nvGrpSpPr>
          <p:cNvPr id="4" name="Group 3"/>
          <p:cNvGrpSpPr/>
          <p:nvPr/>
        </p:nvGrpSpPr>
        <p:grpSpPr>
          <a:xfrm>
            <a:off x="1324303" y="4492459"/>
            <a:ext cx="7410425" cy="2213140"/>
            <a:chOff x="225983" y="4084375"/>
            <a:chExt cx="9260543" cy="2386283"/>
          </a:xfrm>
        </p:grpSpPr>
        <p:sp>
          <p:nvSpPr>
            <p:cNvPr id="80" name="正方形/長方形 4"/>
            <p:cNvSpPr/>
            <p:nvPr/>
          </p:nvSpPr>
          <p:spPr>
            <a:xfrm>
              <a:off x="8163999" y="4554545"/>
              <a:ext cx="1163141" cy="76200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Packing</a:t>
              </a:r>
            </a:p>
            <a:p>
              <a:pPr algn="ctr" fontAlgn="base">
                <a:lnSpc>
                  <a:spcPts val="2000"/>
                </a:lnSpc>
                <a:spcBef>
                  <a:spcPct val="0"/>
                </a:spcBef>
                <a:spcAft>
                  <a:spcPct val="0"/>
                </a:spcAft>
              </a:pPr>
              <a:r>
                <a:rPr lang="en-US" altLang="ja-JP" sz="1200" dirty="0">
                  <a:solidFill>
                    <a:srgbClr val="FFFFFF"/>
                  </a:solidFill>
                  <a:latin typeface="Arial"/>
                  <a:cs typeface="Arial"/>
                </a:rPr>
                <a:t>Check</a:t>
              </a:r>
            </a:p>
          </p:txBody>
        </p:sp>
        <p:sp>
          <p:nvSpPr>
            <p:cNvPr id="81" name="正方形/長方形 5"/>
            <p:cNvSpPr/>
            <p:nvPr/>
          </p:nvSpPr>
          <p:spPr>
            <a:xfrm>
              <a:off x="6431564" y="4508690"/>
              <a:ext cx="960460" cy="85003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a:p>
              <a:pPr algn="ctr" fontAlgn="base">
                <a:lnSpc>
                  <a:spcPts val="2000"/>
                </a:lnSpc>
                <a:spcBef>
                  <a:spcPct val="0"/>
                </a:spcBef>
                <a:spcAft>
                  <a:spcPct val="0"/>
                </a:spcAft>
              </a:pPr>
              <a:r>
                <a:rPr lang="en-US" altLang="ja-JP" sz="1200" dirty="0">
                  <a:solidFill>
                    <a:srgbClr val="FFFFFF"/>
                  </a:solidFill>
                  <a:latin typeface="Arial"/>
                  <a:cs typeface="Arial"/>
                </a:rPr>
                <a:t>Check</a:t>
              </a:r>
              <a:endParaRPr lang="ja-JP" altLang="en-US" sz="1200" dirty="0">
                <a:solidFill>
                  <a:srgbClr val="FFFFFF"/>
                </a:solidFill>
                <a:latin typeface="Arial"/>
                <a:cs typeface="Arial"/>
              </a:endParaRPr>
            </a:p>
          </p:txBody>
        </p:sp>
        <p:sp>
          <p:nvSpPr>
            <p:cNvPr id="84" name="Can 83"/>
            <p:cNvSpPr/>
            <p:nvPr/>
          </p:nvSpPr>
          <p:spPr>
            <a:xfrm>
              <a:off x="416432" y="5772112"/>
              <a:ext cx="1290211"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E-PRO</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5" name="Can 84"/>
            <p:cNvSpPr/>
            <p:nvPr/>
          </p:nvSpPr>
          <p:spPr>
            <a:xfrm>
              <a:off x="2417071" y="5154340"/>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PT200</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7" name="Can 86"/>
            <p:cNvSpPr/>
            <p:nvPr/>
          </p:nvSpPr>
          <p:spPr>
            <a:xfrm>
              <a:off x="2398873" y="5856173"/>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PANACIM</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8" name="Can 87"/>
            <p:cNvSpPr/>
            <p:nvPr/>
          </p:nvSpPr>
          <p:spPr>
            <a:xfrm>
              <a:off x="2407971" y="4483617"/>
              <a:ext cx="1539547"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Scheduler</a:t>
              </a:r>
            </a:p>
          </p:txBody>
        </p:sp>
        <p:sp>
          <p:nvSpPr>
            <p:cNvPr id="89" name="正方形/長方形 4"/>
            <p:cNvSpPr/>
            <p:nvPr/>
          </p:nvSpPr>
          <p:spPr>
            <a:xfrm>
              <a:off x="6443581" y="5652782"/>
              <a:ext cx="961273" cy="634352"/>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Shrink</a:t>
              </a:r>
            </a:p>
            <a:p>
              <a:pPr algn="ctr" fontAlgn="base">
                <a:lnSpc>
                  <a:spcPts val="2000"/>
                </a:lnSpc>
                <a:spcBef>
                  <a:spcPct val="0"/>
                </a:spcBef>
                <a:spcAft>
                  <a:spcPct val="0"/>
                </a:spcAft>
              </a:pPr>
              <a:r>
                <a:rPr lang="en-US" altLang="ja-JP" sz="1200" dirty="0">
                  <a:solidFill>
                    <a:srgbClr val="FFFFFF"/>
                  </a:solidFill>
                  <a:latin typeface="Arial"/>
                  <a:cs typeface="Arial"/>
                </a:rPr>
                <a:t>System </a:t>
              </a:r>
            </a:p>
          </p:txBody>
        </p:sp>
        <p:sp>
          <p:nvSpPr>
            <p:cNvPr id="112" name="角丸四角形 3"/>
            <p:cNvSpPr>
              <a:spLocks noChangeArrowheads="1"/>
            </p:cNvSpPr>
            <p:nvPr/>
          </p:nvSpPr>
          <p:spPr bwMode="auto">
            <a:xfrm>
              <a:off x="2340623" y="4086295"/>
              <a:ext cx="1662545"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SMT</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34" name="正方形/長方形 4"/>
            <p:cNvSpPr/>
            <p:nvPr/>
          </p:nvSpPr>
          <p:spPr>
            <a:xfrm>
              <a:off x="420255" y="4486252"/>
              <a:ext cx="1307566" cy="935038"/>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Dispatch Advice (DA)</a:t>
              </a:r>
            </a:p>
            <a:p>
              <a:pPr algn="ctr" fontAlgn="base">
                <a:lnSpc>
                  <a:spcPts val="2000"/>
                </a:lnSpc>
                <a:spcBef>
                  <a:spcPct val="0"/>
                </a:spcBef>
                <a:spcAft>
                  <a:spcPct val="0"/>
                </a:spcAft>
              </a:pPr>
              <a:r>
                <a:rPr lang="en-US" altLang="ja-JP" sz="1200" dirty="0">
                  <a:solidFill>
                    <a:srgbClr val="FFFFFF"/>
                  </a:solidFill>
                  <a:latin typeface="Arial"/>
                  <a:cs typeface="Arial"/>
                </a:rPr>
                <a:t>Barcode</a:t>
              </a:r>
              <a:endParaRPr lang="ja-JP" altLang="en-US" sz="1200" dirty="0">
                <a:solidFill>
                  <a:srgbClr val="FFFFFF"/>
                </a:solidFill>
                <a:latin typeface="Arial"/>
                <a:cs typeface="Arial"/>
              </a:endParaRPr>
            </a:p>
          </p:txBody>
        </p:sp>
        <p:sp>
          <p:nvSpPr>
            <p:cNvPr id="136" name="角丸四角形 3"/>
            <p:cNvSpPr>
              <a:spLocks noChangeArrowheads="1"/>
            </p:cNvSpPr>
            <p:nvPr/>
          </p:nvSpPr>
          <p:spPr bwMode="auto">
            <a:xfrm>
              <a:off x="225983" y="4086295"/>
              <a:ext cx="1729172"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Procurement</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37" name="カギ線コネクタ 15"/>
            <p:cNvCxnSpPr>
              <a:cxnSpLocks noChangeShapeType="1"/>
            </p:cNvCxnSpPr>
            <p:nvPr/>
          </p:nvCxnSpPr>
          <p:spPr bwMode="auto">
            <a:xfrm rot="5400000" flipH="1">
              <a:off x="935769" y="5596701"/>
              <a:ext cx="318929"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40" name="角丸四角形 3"/>
            <p:cNvSpPr>
              <a:spLocks noChangeArrowheads="1"/>
            </p:cNvSpPr>
            <p:nvPr/>
          </p:nvSpPr>
          <p:spPr bwMode="auto">
            <a:xfrm>
              <a:off x="8017971" y="4086296"/>
              <a:ext cx="1468555"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PSCS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41" name="正方形/長方形 4"/>
            <p:cNvSpPr/>
            <p:nvPr/>
          </p:nvSpPr>
          <p:spPr>
            <a:xfrm>
              <a:off x="8160399" y="5622829"/>
              <a:ext cx="1163141" cy="67345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Shipping</a:t>
              </a:r>
            </a:p>
            <a:p>
              <a:pPr algn="ctr" fontAlgn="base">
                <a:lnSpc>
                  <a:spcPts val="2000"/>
                </a:lnSpc>
                <a:spcBef>
                  <a:spcPct val="0"/>
                </a:spcBef>
                <a:spcAft>
                  <a:spcPct val="0"/>
                </a:spcAft>
              </a:pPr>
              <a:r>
                <a:rPr lang="en-US" altLang="ja-JP" sz="1200" dirty="0">
                  <a:solidFill>
                    <a:srgbClr val="FFFFFF"/>
                  </a:solidFill>
                  <a:latin typeface="Arial"/>
                  <a:cs typeface="Arial"/>
                </a:rPr>
                <a:t>Control</a:t>
              </a:r>
            </a:p>
          </p:txBody>
        </p:sp>
        <p:sp>
          <p:nvSpPr>
            <p:cNvPr id="142" name="角丸四角形 3"/>
            <p:cNvSpPr>
              <a:spLocks noChangeArrowheads="1"/>
            </p:cNvSpPr>
            <p:nvPr/>
          </p:nvSpPr>
          <p:spPr bwMode="auto">
            <a:xfrm>
              <a:off x="6225390" y="4086296"/>
              <a:ext cx="1336831"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FA</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47" name="カギ線コネクタ 15"/>
            <p:cNvCxnSpPr>
              <a:cxnSpLocks noChangeShapeType="1"/>
            </p:cNvCxnSpPr>
            <p:nvPr/>
          </p:nvCxnSpPr>
          <p:spPr bwMode="auto">
            <a:xfrm rot="5400000" flipH="1">
              <a:off x="6761679" y="5527360"/>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8" name="カギ線コネクタ 15"/>
            <p:cNvCxnSpPr>
              <a:cxnSpLocks noChangeShapeType="1"/>
            </p:cNvCxnSpPr>
            <p:nvPr/>
          </p:nvCxnSpPr>
          <p:spPr bwMode="auto">
            <a:xfrm rot="5400000" flipH="1">
              <a:off x="3010030" y="5140264"/>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9" name="カギ線コネクタ 15"/>
            <p:cNvCxnSpPr>
              <a:cxnSpLocks noChangeShapeType="1"/>
            </p:cNvCxnSpPr>
            <p:nvPr/>
          </p:nvCxnSpPr>
          <p:spPr bwMode="auto">
            <a:xfrm rot="5400000" flipH="1">
              <a:off x="3010030" y="5774748"/>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50" name="カギ線コネクタ 15"/>
            <p:cNvCxnSpPr>
              <a:cxnSpLocks noChangeShapeType="1"/>
            </p:cNvCxnSpPr>
            <p:nvPr/>
          </p:nvCxnSpPr>
          <p:spPr bwMode="auto">
            <a:xfrm rot="5400000" flipH="1">
              <a:off x="8513138" y="5468497"/>
              <a:ext cx="350822"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91" name="角丸四角形 3"/>
            <p:cNvSpPr>
              <a:spLocks noChangeArrowheads="1"/>
            </p:cNvSpPr>
            <p:nvPr/>
          </p:nvSpPr>
          <p:spPr bwMode="auto">
            <a:xfrm>
              <a:off x="4379740" y="4084375"/>
              <a:ext cx="1472030"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FOSS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92" name="正方形/長方形 4"/>
            <p:cNvSpPr/>
            <p:nvPr/>
          </p:nvSpPr>
          <p:spPr>
            <a:xfrm>
              <a:off x="4646373" y="4514963"/>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MCS</a:t>
              </a:r>
              <a:endParaRPr lang="ja-JP" altLang="en-US" sz="1200" dirty="0">
                <a:solidFill>
                  <a:schemeClr val="bg1"/>
                </a:solidFill>
                <a:latin typeface="Arial"/>
                <a:cs typeface="Arial"/>
              </a:endParaRPr>
            </a:p>
          </p:txBody>
        </p:sp>
        <p:sp>
          <p:nvSpPr>
            <p:cNvPr id="193" name="正方形/長方形 4"/>
            <p:cNvSpPr/>
            <p:nvPr/>
          </p:nvSpPr>
          <p:spPr>
            <a:xfrm>
              <a:off x="4646373" y="4989576"/>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SMT</a:t>
              </a:r>
              <a:endParaRPr lang="ja-JP" altLang="en-US" sz="1200" dirty="0">
                <a:solidFill>
                  <a:schemeClr val="bg1"/>
                </a:solidFill>
                <a:latin typeface="Arial"/>
                <a:cs typeface="Arial"/>
              </a:endParaRPr>
            </a:p>
          </p:txBody>
        </p:sp>
        <p:sp>
          <p:nvSpPr>
            <p:cNvPr id="194" name="正方形/長方形 4"/>
            <p:cNvSpPr/>
            <p:nvPr/>
          </p:nvSpPr>
          <p:spPr>
            <a:xfrm>
              <a:off x="4646373" y="5450096"/>
              <a:ext cx="956703" cy="378954"/>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DIP</a:t>
              </a:r>
              <a:endParaRPr lang="ja-JP" altLang="en-US" sz="1200" dirty="0">
                <a:solidFill>
                  <a:srgbClr val="FFFFFF"/>
                </a:solidFill>
                <a:latin typeface="Arial"/>
                <a:cs typeface="Arial"/>
              </a:endParaRPr>
            </a:p>
          </p:txBody>
        </p:sp>
        <p:sp>
          <p:nvSpPr>
            <p:cNvPr id="195" name="正方形/長方形 4"/>
            <p:cNvSpPr/>
            <p:nvPr/>
          </p:nvSpPr>
          <p:spPr>
            <a:xfrm>
              <a:off x="4639400" y="5908179"/>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PMG</a:t>
              </a:r>
              <a:endParaRPr lang="ja-JP" altLang="en-US" sz="1200" dirty="0">
                <a:solidFill>
                  <a:schemeClr val="bg1"/>
                </a:solidFill>
                <a:latin typeface="Arial"/>
                <a:cs typeface="Arial"/>
              </a:endParaRPr>
            </a:p>
          </p:txBody>
        </p:sp>
        <p:sp>
          <p:nvSpPr>
            <p:cNvPr id="196" name="上下矢印 15"/>
            <p:cNvSpPr>
              <a:spLocks noChangeArrowheads="1"/>
            </p:cNvSpPr>
            <p:nvPr/>
          </p:nvSpPr>
          <p:spPr bwMode="auto">
            <a:xfrm rot="5400000">
              <a:off x="2039888"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0" name="上下矢印 15"/>
            <p:cNvSpPr>
              <a:spLocks noChangeArrowheads="1"/>
            </p:cNvSpPr>
            <p:nvPr/>
          </p:nvSpPr>
          <p:spPr bwMode="auto">
            <a:xfrm rot="5400000">
              <a:off x="4072560"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1" name="上下矢印 15"/>
            <p:cNvSpPr>
              <a:spLocks noChangeArrowheads="1"/>
            </p:cNvSpPr>
            <p:nvPr/>
          </p:nvSpPr>
          <p:spPr bwMode="auto">
            <a:xfrm rot="5400000">
              <a:off x="590797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2" name="上下矢印 15"/>
            <p:cNvSpPr>
              <a:spLocks noChangeArrowheads="1"/>
            </p:cNvSpPr>
            <p:nvPr/>
          </p:nvSpPr>
          <p:spPr bwMode="auto">
            <a:xfrm rot="5400000">
              <a:off x="767783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grpSp>
      <p:grpSp>
        <p:nvGrpSpPr>
          <p:cNvPr id="3" name="Group 2"/>
          <p:cNvGrpSpPr/>
          <p:nvPr/>
        </p:nvGrpSpPr>
        <p:grpSpPr>
          <a:xfrm>
            <a:off x="1288939" y="1987840"/>
            <a:ext cx="7603393" cy="1951622"/>
            <a:chOff x="383000" y="1607434"/>
            <a:chExt cx="9315001" cy="2047932"/>
          </a:xfrm>
        </p:grpSpPr>
        <p:sp>
          <p:nvSpPr>
            <p:cNvPr id="46" name="フローチャート : 磁気ディスク 50"/>
            <p:cNvSpPr/>
            <p:nvPr/>
          </p:nvSpPr>
          <p:spPr>
            <a:xfrm>
              <a:off x="2469784" y="1913014"/>
              <a:ext cx="1116662" cy="542644"/>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fontAlgn="base">
                <a:spcBef>
                  <a:spcPct val="0"/>
                </a:spcBef>
                <a:spcAft>
                  <a:spcPct val="0"/>
                </a:spcAft>
              </a:pPr>
              <a:r>
                <a:rPr lang="en-US" altLang="ja-JP" sz="1400" b="1" kern="0" dirty="0">
                  <a:solidFill>
                    <a:prstClr val="white"/>
                  </a:solidFill>
                  <a:latin typeface="Arial" pitchFamily="34" charset="0"/>
                  <a:ea typeface="Meiryo UI" panose="020B0604030504040204" pitchFamily="50" charset="-128"/>
                  <a:cs typeface="Arial" pitchFamily="34" charset="0"/>
                </a:rPr>
                <a:t>HULFT</a:t>
              </a:r>
              <a:endParaRPr lang="ja-JP" altLang="en-US" sz="1400" b="1" kern="0" dirty="0">
                <a:solidFill>
                  <a:prstClr val="white"/>
                </a:solidFill>
                <a:latin typeface="Arial" pitchFamily="34" charset="0"/>
                <a:ea typeface="Meiryo UI" panose="020B0604030504040204" pitchFamily="50" charset="-128"/>
                <a:cs typeface="Arial" pitchFamily="34" charset="0"/>
              </a:endParaRPr>
            </a:p>
          </p:txBody>
        </p:sp>
        <p:sp>
          <p:nvSpPr>
            <p:cNvPr id="159" name="フローチャート : 磁気ディスク 40"/>
            <p:cNvSpPr>
              <a:spLocks noChangeArrowheads="1"/>
            </p:cNvSpPr>
            <p:nvPr/>
          </p:nvSpPr>
          <p:spPr bwMode="auto">
            <a:xfrm>
              <a:off x="562000" y="1918285"/>
              <a:ext cx="1199153" cy="5218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SAP</a:t>
              </a:r>
              <a:endParaRPr lang="en-SG" sz="1400" b="1" kern="0" dirty="0">
                <a:solidFill>
                  <a:prstClr val="white"/>
                </a:solidFill>
                <a:latin typeface="Arial" pitchFamily="34" charset="0"/>
                <a:ea typeface="Meiryo UI" panose="020B0604030504040204" pitchFamily="50" charset="-128"/>
                <a:cs typeface="Arial" pitchFamily="34" charset="0"/>
              </a:endParaRPr>
            </a:p>
          </p:txBody>
        </p:sp>
        <p:sp>
          <p:nvSpPr>
            <p:cNvPr id="169" name="Down Arrow 168"/>
            <p:cNvSpPr/>
            <p:nvPr/>
          </p:nvSpPr>
          <p:spPr bwMode="auto">
            <a:xfrm rot="16200000">
              <a:off x="4054959" y="2184287"/>
              <a:ext cx="236784" cy="476494"/>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grpSp>
          <p:nvGrpSpPr>
            <p:cNvPr id="171" name="グループ化 55"/>
            <p:cNvGrpSpPr>
              <a:grpSpLocks/>
            </p:cNvGrpSpPr>
            <p:nvPr/>
          </p:nvGrpSpPr>
          <p:grpSpPr bwMode="auto">
            <a:xfrm>
              <a:off x="4621218" y="2016688"/>
              <a:ext cx="1250515" cy="801528"/>
              <a:chOff x="1092876" y="1546802"/>
              <a:chExt cx="1123820" cy="946094"/>
            </a:xfrm>
          </p:grpSpPr>
          <p:sp>
            <p:nvSpPr>
              <p:cNvPr id="172" name="正方形/長方形 56"/>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3" name="正方形/長方形 57"/>
              <p:cNvSpPr/>
              <p:nvPr/>
            </p:nvSpPr>
            <p:spPr>
              <a:xfrm>
                <a:off x="1193142" y="1614821"/>
                <a:ext cx="914932"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defRPr/>
                </a:pPr>
                <a:r>
                  <a:rPr kumimoji="1" lang="en-US" altLang="ja-JP" sz="1200" dirty="0">
                    <a:latin typeface="Arial" panose="020B0604020202020204" pitchFamily="34" charset="0"/>
                    <a:cs typeface="Arial" panose="020B0604020202020204" pitchFamily="34" charset="0"/>
                  </a:rPr>
                  <a:t>Weight Check</a:t>
                </a:r>
                <a:endParaRPr kumimoji="1" lang="ja-JP" altLang="en-US" sz="1200" dirty="0">
                  <a:latin typeface="Arial" panose="020B0604020202020204" pitchFamily="34" charset="0"/>
                  <a:cs typeface="Arial" panose="020B0604020202020204" pitchFamily="34" charset="0"/>
                </a:endParaRPr>
              </a:p>
            </p:txBody>
          </p:sp>
          <p:sp>
            <p:nvSpPr>
              <p:cNvPr id="174" name="正方形/長方形 58"/>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5" name="正方形/長方形 59"/>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grpSp>
        <p:pic>
          <p:nvPicPr>
            <p:cNvPr id="177" name="Picture 176"/>
            <p:cNvPicPr>
              <a:picLocks noChangeAspect="1"/>
            </p:cNvPicPr>
            <p:nvPr/>
          </p:nvPicPr>
          <p:blipFill rotWithShape="1">
            <a:blip r:embed="rId3" cstate="print">
              <a:extLst>
                <a:ext uri="{28A0092B-C50C-407E-A947-70E740481C1C}">
                  <a14:useLocalDpi xmlns:a14="http://schemas.microsoft.com/office/drawing/2010/main" val="0"/>
                </a:ext>
              </a:extLst>
            </a:blip>
            <a:srcRect l="23000" t="2000" r="20000"/>
            <a:stretch/>
          </p:blipFill>
          <p:spPr>
            <a:xfrm>
              <a:off x="6046943" y="2054991"/>
              <a:ext cx="518981" cy="784479"/>
            </a:xfrm>
            <a:prstGeom prst="rect">
              <a:avLst/>
            </a:prstGeom>
          </p:spPr>
        </p:pic>
        <p:grpSp>
          <p:nvGrpSpPr>
            <p:cNvPr id="178" name="Group 177"/>
            <p:cNvGrpSpPr/>
            <p:nvPr/>
          </p:nvGrpSpPr>
          <p:grpSpPr>
            <a:xfrm>
              <a:off x="6607272" y="2102693"/>
              <a:ext cx="1061632" cy="747204"/>
              <a:chOff x="5320235" y="2945712"/>
              <a:chExt cx="3784859" cy="2599378"/>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235" y="2945712"/>
                <a:ext cx="3784859" cy="2599378"/>
              </a:xfrm>
              <a:prstGeom prst="rect">
                <a:avLst/>
              </a:prstGeom>
            </p:spPr>
          </p:pic>
          <p:pic>
            <p:nvPicPr>
              <p:cNvPr id="180"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81" name="Rectangle 6"/>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2" name="Rectangle 10"/>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3" name="Rectangle 14"/>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4" name="Rectangle 25"/>
              <p:cNvSpPr>
                <a:spLocks noChangeArrowheads="1"/>
              </p:cNvSpPr>
              <p:nvPr/>
            </p:nvSpPr>
            <p:spPr bwMode="auto">
              <a:xfrm>
                <a:off x="5779702" y="4773890"/>
                <a:ext cx="994202"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rPr>
                  <a:t>Date</a:t>
                </a:r>
                <a:endParaRPr lang="en-US" altLang="en-US" sz="1000" kern="0" dirty="0">
                  <a:solidFill>
                    <a:prstClr val="black"/>
                  </a:solidFill>
                </a:endParaRPr>
              </a:p>
            </p:txBody>
          </p:sp>
          <p:sp>
            <p:nvSpPr>
              <p:cNvPr id="185" name="Rectangle 20"/>
              <p:cNvSpPr>
                <a:spLocks noChangeArrowheads="1"/>
              </p:cNvSpPr>
              <p:nvPr/>
            </p:nvSpPr>
            <p:spPr bwMode="auto">
              <a:xfrm>
                <a:off x="6869932" y="4773890"/>
                <a:ext cx="938187"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Plant</a:t>
                </a:r>
                <a:endParaRPr lang="en-US" altLang="en-US" sz="1000" kern="0" dirty="0">
                  <a:solidFill>
                    <a:prstClr val="black"/>
                  </a:solidFill>
                </a:endParaRPr>
              </a:p>
            </p:txBody>
          </p:sp>
          <p:sp>
            <p:nvSpPr>
              <p:cNvPr id="186" name="Rectangle 21"/>
              <p:cNvSpPr>
                <a:spLocks noChangeArrowheads="1"/>
              </p:cNvSpPr>
              <p:nvPr/>
            </p:nvSpPr>
            <p:spPr bwMode="auto">
              <a:xfrm>
                <a:off x="7901889" y="4773890"/>
                <a:ext cx="725699"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Cat</a:t>
                </a:r>
                <a:endParaRPr lang="en-US" altLang="en-US" sz="1000" kern="0" dirty="0">
                  <a:solidFill>
                    <a:prstClr val="black"/>
                  </a:solidFill>
                </a:endParaRPr>
              </a:p>
            </p:txBody>
          </p:sp>
        </p:grpSp>
        <p:grpSp>
          <p:nvGrpSpPr>
            <p:cNvPr id="2" name="Group 1"/>
            <p:cNvGrpSpPr/>
            <p:nvPr/>
          </p:nvGrpSpPr>
          <p:grpSpPr>
            <a:xfrm>
              <a:off x="7857466" y="1715350"/>
              <a:ext cx="1752891" cy="1844594"/>
              <a:chOff x="6670827" y="3703364"/>
              <a:chExt cx="2473173" cy="2340014"/>
            </a:xfrm>
          </p:grpSpPr>
          <p:sp>
            <p:nvSpPr>
              <p:cNvPr id="86" name="角丸四角形 3"/>
              <p:cNvSpPr/>
              <p:nvPr/>
            </p:nvSpPr>
            <p:spPr bwMode="auto">
              <a:xfrm>
                <a:off x="6670827" y="3703364"/>
                <a:ext cx="2473173" cy="234001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90"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latin typeface="Arial" pitchFamily="34" charset="0"/>
                    <a:cs typeface="Arial" pitchFamily="34" charset="0"/>
                  </a:rPr>
                  <a:t>ECN change</a:t>
                </a:r>
              </a:p>
              <a:p>
                <a:pPr algn="ctr"/>
                <a:r>
                  <a:rPr lang="en-US" sz="1200" dirty="0">
                    <a:solidFill>
                      <a:srgbClr val="FFFF00"/>
                    </a:solidFill>
                    <a:latin typeface="Arial" pitchFamily="34" charset="0"/>
                    <a:cs typeface="Arial" pitchFamily="34" charset="0"/>
                  </a:rPr>
                  <a:t>Part A -&gt; B</a:t>
                </a:r>
                <a:endParaRPr lang="en-SG" sz="1200" dirty="0">
                  <a:solidFill>
                    <a:srgbClr val="FFFF00"/>
                  </a:solidFill>
                  <a:latin typeface="Arial" pitchFamily="34" charset="0"/>
                  <a:cs typeface="Arial" pitchFamily="34" charset="0"/>
                </a:endParaRPr>
              </a:p>
            </p:txBody>
          </p:sp>
          <p:sp>
            <p:nvSpPr>
              <p:cNvPr id="91" name="テキスト ボックス 4"/>
              <p:cNvSpPr txBox="1"/>
              <p:nvPr/>
            </p:nvSpPr>
            <p:spPr>
              <a:xfrm>
                <a:off x="6819062" y="4426347"/>
                <a:ext cx="1444154"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No  :</a:t>
                </a:r>
                <a:endParaRPr kumimoji="1" lang="ja-JP" altLang="en-US" sz="1200" dirty="0">
                  <a:solidFill>
                    <a:srgbClr val="0000FF"/>
                  </a:solidFill>
                  <a:latin typeface="Arial" pitchFamily="34" charset="0"/>
                  <a:cs typeface="Arial" pitchFamily="34" charset="0"/>
                </a:endParaRPr>
              </a:p>
            </p:txBody>
          </p:sp>
          <p:sp>
            <p:nvSpPr>
              <p:cNvPr id="92" name="テキスト ボックス 17"/>
              <p:cNvSpPr txBox="1"/>
              <p:nvPr/>
            </p:nvSpPr>
            <p:spPr>
              <a:xfrm>
                <a:off x="7905834" y="4405988"/>
                <a:ext cx="556716" cy="368736"/>
              </a:xfrm>
              <a:prstGeom prst="rect">
                <a:avLst/>
              </a:prstGeom>
              <a:noFill/>
            </p:spPr>
            <p:txBody>
              <a:bodyPr wrap="non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3" name="テキスト ボックス 4"/>
              <p:cNvSpPr txBox="1"/>
              <p:nvPr/>
            </p:nvSpPr>
            <p:spPr>
              <a:xfrm>
                <a:off x="6819062" y="4816520"/>
                <a:ext cx="1471863"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card:</a:t>
                </a:r>
                <a:endParaRPr kumimoji="1" lang="ja-JP" altLang="en-US" sz="1200" dirty="0">
                  <a:solidFill>
                    <a:srgbClr val="0000FF"/>
                  </a:solidFill>
                  <a:latin typeface="Arial" pitchFamily="34" charset="0"/>
                  <a:cs typeface="Arial" pitchFamily="34" charset="0"/>
                </a:endParaRPr>
              </a:p>
            </p:txBody>
          </p:sp>
          <p:sp>
            <p:nvSpPr>
              <p:cNvPr id="94" name="テキスト ボックス 4"/>
              <p:cNvSpPr txBox="1"/>
              <p:nvPr/>
            </p:nvSpPr>
            <p:spPr>
              <a:xfrm>
                <a:off x="6852731" y="5202056"/>
                <a:ext cx="928006"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QTY:</a:t>
                </a:r>
                <a:endParaRPr kumimoji="1" lang="ja-JP" altLang="en-US" sz="1200" dirty="0">
                  <a:solidFill>
                    <a:srgbClr val="0000FF"/>
                  </a:solidFill>
                  <a:latin typeface="Arial" pitchFamily="34" charset="0"/>
                  <a:cs typeface="Arial" pitchFamily="34" charset="0"/>
                </a:endParaRPr>
              </a:p>
            </p:txBody>
          </p:sp>
          <p:sp>
            <p:nvSpPr>
              <p:cNvPr id="95" name="テキスト ボックス 17"/>
              <p:cNvSpPr txBox="1"/>
              <p:nvPr/>
            </p:nvSpPr>
            <p:spPr>
              <a:xfrm>
                <a:off x="7923338" y="482335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A</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6" name="テキスト ボックス 17"/>
              <p:cNvSpPr txBox="1"/>
              <p:nvPr/>
            </p:nvSpPr>
            <p:spPr>
              <a:xfrm>
                <a:off x="7764928" y="5451805"/>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7" name="テキスト ボックス 17"/>
              <p:cNvSpPr txBox="1"/>
              <p:nvPr/>
            </p:nvSpPr>
            <p:spPr>
              <a:xfrm>
                <a:off x="7905834" y="518666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30</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8"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rgbClr val="FFFF00"/>
                    </a:solidFill>
                    <a:latin typeface="Arial" pitchFamily="34" charset="0"/>
                    <a:cs typeface="Arial" pitchFamily="34" charset="0"/>
                  </a:rPr>
                  <a:t>Please check</a:t>
                </a:r>
              </a:p>
            </p:txBody>
          </p:sp>
        </p:grpSp>
        <p:grpSp>
          <p:nvGrpSpPr>
            <p:cNvPr id="101" name="Group 100"/>
            <p:cNvGrpSpPr/>
            <p:nvPr/>
          </p:nvGrpSpPr>
          <p:grpSpPr>
            <a:xfrm>
              <a:off x="6674557" y="2184898"/>
              <a:ext cx="861036" cy="537495"/>
              <a:chOff x="6670827" y="3377239"/>
              <a:chExt cx="2473173" cy="2579687"/>
            </a:xfrm>
          </p:grpSpPr>
          <p:sp>
            <p:nvSpPr>
              <p:cNvPr id="102" name="角丸四角形 3"/>
              <p:cNvSpPr/>
              <p:nvPr/>
            </p:nvSpPr>
            <p:spPr bwMode="auto">
              <a:xfrm>
                <a:off x="6670827" y="3377239"/>
                <a:ext cx="2473173" cy="2526912"/>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03"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04"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05"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06"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07"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08"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09"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0"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11"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grpSp>
          <p:nvGrpSpPr>
            <p:cNvPr id="113" name="Group 112"/>
            <p:cNvGrpSpPr/>
            <p:nvPr/>
          </p:nvGrpSpPr>
          <p:grpSpPr>
            <a:xfrm>
              <a:off x="6153912" y="2124456"/>
              <a:ext cx="253005" cy="344390"/>
              <a:chOff x="6670827" y="3316396"/>
              <a:chExt cx="2473173" cy="2779604"/>
            </a:xfrm>
          </p:grpSpPr>
          <p:sp>
            <p:nvSpPr>
              <p:cNvPr id="114" name="角丸四角形 3"/>
              <p:cNvSpPr/>
              <p:nvPr/>
            </p:nvSpPr>
            <p:spPr bwMode="auto">
              <a:xfrm>
                <a:off x="6670827" y="3316396"/>
                <a:ext cx="2473173"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15"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sp>
            <p:nvSpPr>
              <p:cNvPr id="116"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17"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8"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19"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20"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1"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2"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3"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grpSp>
        <p:grpSp>
          <p:nvGrpSpPr>
            <p:cNvPr id="124" name="Group 123"/>
            <p:cNvGrpSpPr/>
            <p:nvPr/>
          </p:nvGrpSpPr>
          <p:grpSpPr>
            <a:xfrm>
              <a:off x="4734238" y="2077258"/>
              <a:ext cx="1014296" cy="501852"/>
              <a:chOff x="6707681" y="3553590"/>
              <a:chExt cx="2328428" cy="2403336"/>
            </a:xfrm>
          </p:grpSpPr>
          <p:sp>
            <p:nvSpPr>
              <p:cNvPr id="125" name="角丸四角形 3"/>
              <p:cNvSpPr/>
              <p:nvPr/>
            </p:nvSpPr>
            <p:spPr bwMode="auto">
              <a:xfrm>
                <a:off x="6707681" y="3553590"/>
                <a:ext cx="2248339" cy="2297195"/>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6"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27"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28"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9"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30"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31"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2"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33"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5"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sp>
          <p:nvSpPr>
            <p:cNvPr id="205" name="TextBox 204"/>
            <p:cNvSpPr txBox="1"/>
            <p:nvPr/>
          </p:nvSpPr>
          <p:spPr>
            <a:xfrm>
              <a:off x="4491659" y="1629105"/>
              <a:ext cx="1661459" cy="322965"/>
            </a:xfrm>
            <a:prstGeom prst="rect">
              <a:avLst/>
            </a:prstGeom>
            <a:noFill/>
          </p:spPr>
          <p:txBody>
            <a:bodyPr wrap="square" rtlCol="0">
              <a:spAutoFit/>
            </a:bodyPr>
            <a:lstStyle/>
            <a:p>
              <a:r>
                <a:rPr lang="en-US" sz="1400" dirty="0">
                  <a:solidFill>
                    <a:srgbClr val="0000FF"/>
                  </a:solidFill>
                </a:rPr>
                <a:t>Line Indication</a:t>
              </a:r>
            </a:p>
          </p:txBody>
        </p:sp>
        <p:sp>
          <p:nvSpPr>
            <p:cNvPr id="206" name="TextBox 205"/>
            <p:cNvSpPr txBox="1"/>
            <p:nvPr/>
          </p:nvSpPr>
          <p:spPr>
            <a:xfrm>
              <a:off x="6086698" y="1658422"/>
              <a:ext cx="529368" cy="322965"/>
            </a:xfrm>
            <a:prstGeom prst="rect">
              <a:avLst/>
            </a:prstGeom>
            <a:noFill/>
          </p:spPr>
          <p:txBody>
            <a:bodyPr wrap="square" rtlCol="0">
              <a:spAutoFit/>
            </a:bodyPr>
            <a:lstStyle/>
            <a:p>
              <a:r>
                <a:rPr lang="en-US" sz="1400" dirty="0">
                  <a:solidFill>
                    <a:srgbClr val="0000FF"/>
                  </a:solidFill>
                </a:rPr>
                <a:t>HT</a:t>
              </a:r>
            </a:p>
          </p:txBody>
        </p:sp>
        <p:sp>
          <p:nvSpPr>
            <p:cNvPr id="207" name="TextBox 206"/>
            <p:cNvSpPr txBox="1"/>
            <p:nvPr/>
          </p:nvSpPr>
          <p:spPr>
            <a:xfrm>
              <a:off x="6733210" y="1659296"/>
              <a:ext cx="885211" cy="322965"/>
            </a:xfrm>
            <a:prstGeom prst="rect">
              <a:avLst/>
            </a:prstGeom>
            <a:noFill/>
          </p:spPr>
          <p:txBody>
            <a:bodyPr wrap="square" rtlCol="0">
              <a:spAutoFit/>
            </a:bodyPr>
            <a:lstStyle/>
            <a:p>
              <a:r>
                <a:rPr lang="en-US" sz="1400" dirty="0">
                  <a:solidFill>
                    <a:srgbClr val="0000FF"/>
                  </a:solidFill>
                </a:rPr>
                <a:t>Tablet</a:t>
              </a:r>
            </a:p>
          </p:txBody>
        </p:sp>
        <p:sp>
          <p:nvSpPr>
            <p:cNvPr id="208" name="Rectangle 207"/>
            <p:cNvSpPr/>
            <p:nvPr/>
          </p:nvSpPr>
          <p:spPr>
            <a:xfrm>
              <a:off x="383000" y="1626312"/>
              <a:ext cx="3477044"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209" name="32-Point Star 208"/>
            <p:cNvSpPr/>
            <p:nvPr/>
          </p:nvSpPr>
          <p:spPr>
            <a:xfrm>
              <a:off x="4316550" y="2849897"/>
              <a:ext cx="3521145" cy="644393"/>
            </a:xfrm>
            <a:prstGeom prst="star32">
              <a:avLst/>
            </a:prstGeom>
            <a:solidFill>
              <a:srgbClr val="00FF00">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u="sng" dirty="0">
                  <a:solidFill>
                    <a:srgbClr val="0000FF"/>
                  </a:solidFill>
                  <a:latin typeface="Arial" pitchFamily="34" charset="0"/>
                  <a:cs typeface="Arial" pitchFamily="34" charset="0"/>
                </a:rPr>
                <a:t>Visualization</a:t>
              </a:r>
              <a:endParaRPr lang="vi-VN" sz="1400" b="1" u="sng" dirty="0">
                <a:solidFill>
                  <a:srgbClr val="0000FF"/>
                </a:solidFill>
                <a:latin typeface="Arial" pitchFamily="34" charset="0"/>
                <a:cs typeface="Arial" pitchFamily="34" charset="0"/>
              </a:endParaRPr>
            </a:p>
          </p:txBody>
        </p:sp>
        <p:sp>
          <p:nvSpPr>
            <p:cNvPr id="210" name="Rectangle 209"/>
            <p:cNvSpPr/>
            <p:nvPr/>
          </p:nvSpPr>
          <p:spPr>
            <a:xfrm>
              <a:off x="4439345" y="1626312"/>
              <a:ext cx="5258656"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154" name="Down Arrow 153"/>
            <p:cNvSpPr/>
            <p:nvPr/>
          </p:nvSpPr>
          <p:spPr bwMode="auto">
            <a:xfrm rot="16200000">
              <a:off x="2026925" y="1963710"/>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2" name="Down Arrow 161"/>
            <p:cNvSpPr/>
            <p:nvPr/>
          </p:nvSpPr>
          <p:spPr bwMode="auto">
            <a:xfrm rot="16200000">
              <a:off x="2007609" y="2871921"/>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5" name="Down Arrow 164"/>
            <p:cNvSpPr/>
            <p:nvPr/>
          </p:nvSpPr>
          <p:spPr bwMode="auto">
            <a:xfrm>
              <a:off x="2855965" y="2495018"/>
              <a:ext cx="276445" cy="371030"/>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6" name="TextBox 165"/>
            <p:cNvSpPr txBox="1"/>
            <p:nvPr/>
          </p:nvSpPr>
          <p:spPr>
            <a:xfrm>
              <a:off x="506603" y="1607434"/>
              <a:ext cx="3151685" cy="322965"/>
            </a:xfrm>
            <a:prstGeom prst="rect">
              <a:avLst/>
            </a:prstGeom>
            <a:noFill/>
          </p:spPr>
          <p:txBody>
            <a:bodyPr wrap="square" rtlCol="0">
              <a:spAutoFit/>
            </a:bodyPr>
            <a:lstStyle/>
            <a:p>
              <a:r>
                <a:rPr lang="en-US" sz="1400" dirty="0">
                  <a:solidFill>
                    <a:srgbClr val="0000FF"/>
                  </a:solidFill>
                </a:rPr>
                <a:t>HULFT to transfer data real-time</a:t>
              </a:r>
            </a:p>
          </p:txBody>
        </p:sp>
      </p:grpSp>
      <p:sp>
        <p:nvSpPr>
          <p:cNvPr id="211" name="object 30"/>
          <p:cNvSpPr>
            <a:spLocks/>
          </p:cNvSpPr>
          <p:nvPr/>
        </p:nvSpPr>
        <p:spPr bwMode="auto">
          <a:xfrm>
            <a:off x="10430070" y="53948"/>
            <a:ext cx="533400" cy="296863"/>
          </a:xfrm>
          <a:custGeom>
            <a:avLst/>
            <a:gdLst>
              <a:gd name="T0" fmla="*/ 0 w 533400"/>
              <a:gd name="T1" fmla="*/ 0 h 297180"/>
              <a:gd name="T2" fmla="*/ 533400 w 533400"/>
              <a:gd name="T3" fmla="*/ 297180 h 297180"/>
            </a:gdLst>
            <a:ahLst/>
            <a:cxnLst/>
            <a:rect l="T0" t="T1" r="T2" b="T3"/>
            <a:pathLst>
              <a:path w="533400" h="297180">
                <a:moveTo>
                  <a:pt x="0" y="296862"/>
                </a:moveTo>
                <a:lnTo>
                  <a:pt x="533400" y="296862"/>
                </a:lnTo>
                <a:lnTo>
                  <a:pt x="533400" y="0"/>
                </a:lnTo>
                <a:lnTo>
                  <a:pt x="0" y="0"/>
                </a:lnTo>
                <a:lnTo>
                  <a:pt x="0" y="296862"/>
                </a:lnTo>
                <a:close/>
              </a:path>
            </a:pathLst>
          </a:cu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vi-VN" sz="1600" kern="0" dirty="0">
                <a:solidFill>
                  <a:srgbClr val="FFFFFF"/>
                </a:solidFill>
              </a:rPr>
              <a:t>8/10</a:t>
            </a:r>
          </a:p>
        </p:txBody>
      </p:sp>
      <p:sp>
        <p:nvSpPr>
          <p:cNvPr id="145" name="Rectangle 144"/>
          <p:cNvSpPr/>
          <p:nvPr/>
        </p:nvSpPr>
        <p:spPr>
          <a:xfrm>
            <a:off x="9042577" y="1253237"/>
            <a:ext cx="1920893"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pPr>
            <a:r>
              <a:rPr kumimoji="1" lang="en-US" altLang="ja-JP" sz="1600" b="1" dirty="0">
                <a:solidFill>
                  <a:schemeClr val="bg1"/>
                </a:solidFill>
                <a:latin typeface="Arial" pitchFamily="34" charset="0"/>
                <a:ea typeface="Meiryo UI" panose="020B0604030504040204" pitchFamily="50" charset="-128"/>
                <a:cs typeface="Arial" pitchFamily="34" charset="0"/>
              </a:rPr>
              <a:t>TARGET &amp; PLAN</a:t>
            </a: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p:txBody>
      </p:sp>
      <p:sp>
        <p:nvSpPr>
          <p:cNvPr id="146" name="Rectangle 145"/>
          <p:cNvSpPr/>
          <p:nvPr/>
        </p:nvSpPr>
        <p:spPr>
          <a:xfrm>
            <a:off x="1198827" y="1253237"/>
            <a:ext cx="7761242"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defRPr/>
            </a:pPr>
            <a:r>
              <a:rPr kumimoji="1" lang="en-US" altLang="ja-JP" sz="1600" b="1" dirty="0">
                <a:solidFill>
                  <a:schemeClr val="bg1"/>
                </a:solidFill>
                <a:latin typeface="Arial" pitchFamily="34" charset="0"/>
                <a:ea typeface="Meiryo UI" panose="020B0604030504040204" pitchFamily="50" charset="-128"/>
                <a:cs typeface="Arial" pitchFamily="34" charset="0"/>
              </a:rPr>
              <a:t>HOW TO DO</a:t>
            </a:r>
          </a:p>
        </p:txBody>
      </p:sp>
      <p:sp>
        <p:nvSpPr>
          <p:cNvPr id="151" name="Rectangle 150"/>
          <p:cNvSpPr/>
          <p:nvPr/>
        </p:nvSpPr>
        <p:spPr>
          <a:xfrm>
            <a:off x="1208317" y="4101664"/>
            <a:ext cx="7758765" cy="2658570"/>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2. Link FOSS to all existed system - </a:t>
            </a:r>
            <a:r>
              <a:rPr lang="en-US" b="1" dirty="0">
                <a:solidFill>
                  <a:srgbClr val="0000FF"/>
                </a:solidFill>
                <a:latin typeface="Arial" pitchFamily="34" charset="0"/>
                <a:cs typeface="Arial" pitchFamily="34" charset="0"/>
              </a:rPr>
              <a:t>Everything connects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152" name="Rectangle 151"/>
          <p:cNvSpPr/>
          <p:nvPr/>
        </p:nvSpPr>
        <p:spPr>
          <a:xfrm>
            <a:off x="9042575" y="1637867"/>
            <a:ext cx="1920894" cy="2381827"/>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ANS</a:t>
            </a: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(08/2017)</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ECN,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Smart device</a:t>
            </a:r>
            <a:endParaRPr kumimoji="1" lang="en-US" altLang="ja-JP" b="1"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(12/2017)</a:t>
            </a:r>
          </a:p>
          <a:p>
            <a:pPr algn="ctr" fontAlgn="base">
              <a:spcBef>
                <a:spcPct val="0"/>
              </a:spcBef>
              <a:spcAft>
                <a:spcPct val="0"/>
              </a:spcAft>
              <a:defRPr/>
            </a:pPr>
            <a:endParaRPr kumimoji="1" lang="en-US" altLang="ja-JP" sz="2000"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p:txBody>
      </p:sp>
      <p:sp>
        <p:nvSpPr>
          <p:cNvPr id="153" name="Rectangle 152"/>
          <p:cNvSpPr/>
          <p:nvPr/>
        </p:nvSpPr>
        <p:spPr>
          <a:xfrm>
            <a:off x="9042577" y="4101665"/>
            <a:ext cx="1920894" cy="2685145"/>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Production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Visualization</a:t>
            </a:r>
          </a:p>
          <a:p>
            <a:pPr algn="ctr" fontAlgn="base">
              <a:spcBef>
                <a:spcPct val="0"/>
              </a:spcBef>
              <a:spcAft>
                <a:spcPct val="0"/>
              </a:spcAft>
              <a:defRPr/>
            </a:pPr>
            <a:endParaRPr kumimoji="1" lang="en-US" altLang="ja-JP" b="1"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(03/2018)</a:t>
            </a:r>
          </a:p>
        </p:txBody>
      </p:sp>
      <p:sp>
        <p:nvSpPr>
          <p:cNvPr id="138" name="Rectangle 137"/>
          <p:cNvSpPr>
            <a:spLocks noChangeArrowheads="1"/>
          </p:cNvSpPr>
          <p:nvPr/>
        </p:nvSpPr>
        <p:spPr bwMode="auto">
          <a:xfrm>
            <a:off x="1208317" y="442602"/>
            <a:ext cx="9755153" cy="747571"/>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342900" indent="-342900">
              <a:buFont typeface="Wingdings" pitchFamily="2" charset="2"/>
              <a:buChar char="v"/>
              <a:defRPr/>
            </a:pPr>
            <a:r>
              <a:rPr lang="en-US" altLang="ja-JP" sz="2000" b="1" dirty="0">
                <a:latin typeface="Arial" panose="020B0604020202020204" pitchFamily="34" charset="0"/>
                <a:cs typeface="Arial" panose="020B0604020202020204" pitchFamily="34" charset="0"/>
              </a:rPr>
              <a:t>ACTION 2: EXPAND FOSS</a:t>
            </a:r>
          </a:p>
          <a:p>
            <a:pPr>
              <a:defRPr/>
            </a:pPr>
            <a:r>
              <a:rPr kumimoji="1" lang="en-US" altLang="ja-JP" sz="2000" b="1" dirty="0">
                <a:solidFill>
                  <a:srgbClr val="0000FF"/>
                </a:solidFill>
                <a:latin typeface="Arial" pitchFamily="34" charset="0"/>
                <a:ea typeface="Meiryo UI" panose="020B0604030504040204" pitchFamily="50" charset="-128"/>
                <a:cs typeface="Arial" pitchFamily="34" charset="0"/>
              </a:rPr>
              <a:t>Activity 2: Link FOSS with relevant systems</a:t>
            </a:r>
            <a:r>
              <a:rPr lang="en-SG" altLang="vi-VN" sz="2000" b="1" dirty="0">
                <a:solidFill>
                  <a:srgbClr val="0000FF"/>
                </a:solidFill>
              </a:rPr>
              <a:t>                          </a:t>
            </a:r>
            <a:r>
              <a:rPr lang="en-SG" altLang="vi-VN" sz="2000" b="1" dirty="0">
                <a:solidFill>
                  <a:srgbClr val="0000FF"/>
                </a:solidFill>
                <a:latin typeface="Arial" pitchFamily="34" charset="0"/>
                <a:cs typeface="Arial" pitchFamily="34" charset="0"/>
              </a:rPr>
              <a:t>Ensure Quality</a:t>
            </a:r>
            <a:r>
              <a:rPr lang="en-SG" altLang="vi-VN" sz="2000" dirty="0">
                <a:solidFill>
                  <a:srgbClr val="0000FF"/>
                </a:solidFill>
                <a:latin typeface="Arial" pitchFamily="34" charset="0"/>
                <a:cs typeface="Arial" pitchFamily="34" charset="0"/>
              </a:rPr>
              <a:t>(03/2018)</a:t>
            </a:r>
            <a:r>
              <a:rPr kumimoji="1" lang="en-US" altLang="ja-JP" sz="2000" dirty="0">
                <a:solidFill>
                  <a:srgbClr val="0000FF"/>
                </a:solidFill>
                <a:latin typeface="Arial" pitchFamily="34" charset="0"/>
                <a:ea typeface="Meiryo UI" panose="020B0604030504040204" pitchFamily="50" charset="-128"/>
                <a:cs typeface="Arial" pitchFamily="34" charset="0"/>
              </a:rPr>
              <a:t> 	       	</a:t>
            </a:r>
            <a:endParaRPr lang="en-SG" altLang="vi-VN" sz="2000" b="1" dirty="0"/>
          </a:p>
        </p:txBody>
      </p:sp>
      <p:sp>
        <p:nvSpPr>
          <p:cNvPr id="139" name="Rectangle 138"/>
          <p:cNvSpPr/>
          <p:nvPr/>
        </p:nvSpPr>
        <p:spPr>
          <a:xfrm>
            <a:off x="9647656" y="378370"/>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59</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43" name="Rectangle 142"/>
          <p:cNvSpPr/>
          <p:nvPr/>
        </p:nvSpPr>
        <p:spPr>
          <a:xfrm>
            <a:off x="8946534" y="5381298"/>
            <a:ext cx="2147135" cy="400110"/>
          </a:xfrm>
          <a:prstGeom prst="rect">
            <a:avLst/>
          </a:prstGeom>
        </p:spPr>
        <p:txBody>
          <a:bodyPr wrap="square">
            <a:spAutoFit/>
          </a:bodyPr>
          <a:lstStyle/>
          <a:p>
            <a:r>
              <a:rPr lang="en-US" altLang="en-US" sz="2000" b="1" dirty="0">
                <a:solidFill>
                  <a:srgbClr val="0000FF"/>
                </a:solidFill>
                <a:latin typeface="Arial" pitchFamily="34" charset="0"/>
                <a:cs typeface="Arial" pitchFamily="34" charset="0"/>
                <a:sym typeface="Wingdings 3"/>
              </a:rPr>
              <a:t>Management</a:t>
            </a:r>
            <a:endParaRPr lang="en-US" b="1" dirty="0"/>
          </a:p>
        </p:txBody>
      </p:sp>
      <p:sp>
        <p:nvSpPr>
          <p:cNvPr id="144" name="Rectangle 143"/>
          <p:cNvSpPr/>
          <p:nvPr/>
        </p:nvSpPr>
        <p:spPr>
          <a:xfrm>
            <a:off x="9233312" y="3245009"/>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40</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57" name="正方形/長方形 5"/>
          <p:cNvSpPr/>
          <p:nvPr/>
        </p:nvSpPr>
        <p:spPr>
          <a:xfrm>
            <a:off x="1592872" y="3399569"/>
            <a:ext cx="768574" cy="37969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p:txBody>
      </p:sp>
      <p:sp>
        <p:nvSpPr>
          <p:cNvPr id="161" name="正方形/長方形 5"/>
          <p:cNvSpPr/>
          <p:nvPr/>
        </p:nvSpPr>
        <p:spPr>
          <a:xfrm>
            <a:off x="1592872" y="2992364"/>
            <a:ext cx="768574" cy="345175"/>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ECN</a:t>
            </a:r>
          </a:p>
        </p:txBody>
      </p:sp>
      <p:sp>
        <p:nvSpPr>
          <p:cNvPr id="163" name="Rectangle 162"/>
          <p:cNvSpPr/>
          <p:nvPr/>
        </p:nvSpPr>
        <p:spPr>
          <a:xfrm>
            <a:off x="1490959" y="2896128"/>
            <a:ext cx="992387" cy="971097"/>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Tree>
    <p:extLst>
      <p:ext uri="{BB962C8B-B14F-4D97-AF65-F5344CB8AC3E}">
        <p14:creationId xmlns:p14="http://schemas.microsoft.com/office/powerpoint/2010/main" val="318946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41</TotalTime>
  <Words>5253</Words>
  <Application>Microsoft Office PowerPoint</Application>
  <PresentationFormat>Widescreen</PresentationFormat>
  <Paragraphs>1062</Paragraphs>
  <Slides>18</Slides>
  <Notes>13</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18</vt:i4>
      </vt:variant>
    </vt:vector>
  </HeadingPairs>
  <TitlesOfParts>
    <vt:vector size="47" baseType="lpstr">
      <vt:lpstr>HGPGothicE</vt:lpstr>
      <vt:lpstr>HGPGothicE</vt:lpstr>
      <vt:lpstr>HGPSoeiKakugothicUB</vt:lpstr>
      <vt:lpstr>HGPSoeiKakugothicUB</vt:lpstr>
      <vt:lpstr>Meiryo</vt:lpstr>
      <vt:lpstr>Meiryo UI</vt:lpstr>
      <vt:lpstr>MS Gothic</vt:lpstr>
      <vt:lpstr>ＭＳ Ｐゴシック</vt:lpstr>
      <vt:lpstr>游ゴシック</vt:lpstr>
      <vt:lpstr>游ゴシック Light</vt:lpstr>
      <vt:lpstr>-apple-system</vt:lpstr>
      <vt:lpstr>Arial</vt:lpstr>
      <vt:lpstr>Arial Unicode MS</vt:lpstr>
      <vt:lpstr>Calibri</vt:lpstr>
      <vt:lpstr>Calibri Light</vt:lpstr>
      <vt:lpstr>Carlito</vt:lpstr>
      <vt:lpstr>Courier New</vt:lpstr>
      <vt:lpstr>Meiryo UI </vt:lpstr>
      <vt:lpstr>Noto Sans</vt:lpstr>
      <vt:lpstr>Open Sans</vt:lpstr>
      <vt:lpstr>Quattrocento Sans</vt:lpstr>
      <vt:lpstr>Roboto</vt:lpstr>
      <vt:lpstr>Symbol</vt:lpstr>
      <vt:lpstr>Tahoma</vt:lpstr>
      <vt:lpstr>Times New Roman</vt:lpstr>
      <vt:lpstr>Verdana</vt:lpstr>
      <vt:lpstr>Wingdings</vt:lpstr>
      <vt:lpstr>Wingdings 3</vt:lpstr>
      <vt:lpstr>Office Theme</vt:lpstr>
      <vt:lpstr>2. Direction of Smart Factory</vt:lpstr>
      <vt:lpstr>3-2. Smart warehouse management system</vt:lpstr>
      <vt:lpstr>4. FY2024 Activity</vt:lpstr>
      <vt:lpstr>1. FY2023 Review</vt:lpstr>
      <vt:lpstr>1. FY2023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 Nhu</dc:creator>
  <cp:lastModifiedBy>Minh Nguyen Nhu</cp:lastModifiedBy>
  <cp:revision>7</cp:revision>
  <dcterms:created xsi:type="dcterms:W3CDTF">2024-11-25T06:51:55Z</dcterms:created>
  <dcterms:modified xsi:type="dcterms:W3CDTF">2024-12-06T05:49:07Z</dcterms:modified>
</cp:coreProperties>
</file>